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Default Extension="wdp" ContentType="image/vnd.ms-photo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3"/>
  </p:notesMasterIdLst>
  <p:sldIdLst>
    <p:sldId id="256" r:id="rId2"/>
    <p:sldId id="406" r:id="rId3"/>
    <p:sldId id="409" r:id="rId4"/>
    <p:sldId id="365" r:id="rId5"/>
    <p:sldId id="265" r:id="rId6"/>
    <p:sldId id="257" r:id="rId7"/>
    <p:sldId id="266" r:id="rId8"/>
    <p:sldId id="270" r:id="rId9"/>
    <p:sldId id="510" r:id="rId10"/>
    <p:sldId id="517" r:id="rId11"/>
    <p:sldId id="518" r:id="rId12"/>
    <p:sldId id="519" r:id="rId13"/>
    <p:sldId id="259" r:id="rId14"/>
    <p:sldId id="450" r:id="rId15"/>
    <p:sldId id="514" r:id="rId16"/>
    <p:sldId id="516" r:id="rId17"/>
    <p:sldId id="511" r:id="rId18"/>
    <p:sldId id="501" r:id="rId19"/>
    <p:sldId id="502" r:id="rId20"/>
    <p:sldId id="504" r:id="rId21"/>
    <p:sldId id="503" r:id="rId22"/>
    <p:sldId id="499" r:id="rId23"/>
    <p:sldId id="500" r:id="rId24"/>
    <p:sldId id="498" r:id="rId25"/>
    <p:sldId id="496" r:id="rId26"/>
    <p:sldId id="492" r:id="rId27"/>
    <p:sldId id="495" r:id="rId28"/>
    <p:sldId id="491" r:id="rId29"/>
    <p:sldId id="512" r:id="rId30"/>
    <p:sldId id="513" r:id="rId31"/>
    <p:sldId id="515" r:id="rId32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기본 구역" id="{632FDDF7-8605-4897-8E11-89855CEE7A27}">
          <p14:sldIdLst>
            <p14:sldId id="256"/>
            <p14:sldId id="406"/>
            <p14:sldId id="409"/>
            <p14:sldId id="365"/>
          </p14:sldIdLst>
        </p14:section>
        <p14:section name="분석자료" id="{96064965-25F7-4010-9F79-406171338E78}">
          <p14:sldIdLst>
            <p14:sldId id="265"/>
            <p14:sldId id="257"/>
            <p14:sldId id="266"/>
            <p14:sldId id="270"/>
          </p14:sldIdLst>
        </p14:section>
        <p14:section name="페르소나" id="{E649B93F-6D8B-49D2-BDA1-C3B0336E43B0}">
          <p14:sldIdLst>
            <p14:sldId id="510"/>
            <p14:sldId id="507"/>
            <p14:sldId id="508"/>
            <p14:sldId id="506"/>
          </p14:sldIdLst>
        </p14:section>
        <p14:section name="UI 설명" id="{59004B11-1E85-4B8A-9F39-FB7E309C18A7}">
          <p14:sldIdLst>
            <p14:sldId id="259"/>
            <p14:sldId id="450"/>
            <p14:sldId id="514"/>
            <p14:sldId id="516"/>
            <p14:sldId id="511"/>
            <p14:sldId id="501"/>
            <p14:sldId id="502"/>
            <p14:sldId id="504"/>
            <p14:sldId id="503"/>
            <p14:sldId id="499"/>
            <p14:sldId id="500"/>
            <p14:sldId id="498"/>
            <p14:sldId id="496"/>
            <p14:sldId id="492"/>
            <p14:sldId id="495"/>
          </p14:sldIdLst>
        </p14:section>
        <p14:section name="낙서" id="{302F2E2B-22C5-4571-9D63-D226E218D771}">
          <p14:sldIdLst>
            <p14:sldId id="491"/>
            <p14:sldId id="512"/>
            <p14:sldId id="513"/>
            <p14:sldId id="515"/>
          </p14:sldIdLst>
        </p14:section>
      </p14:sectionLst>
    </p:ext>
    <p:ext uri="{EFAFB233-063F-42B5-8137-9DF3F51BA10A}">
      <p15:sldGuideLst xmlns:p15="http://schemas.microsoft.com/office/powerpoint/2012/main" xmlns="">
        <p15:guide id="2" pos="1890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xmlns="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6DD"/>
    <a:srgbClr val="FFE699"/>
    <a:srgbClr val="C5E0B4"/>
    <a:srgbClr val="C68941"/>
    <a:srgbClr val="DBDBDB"/>
    <a:srgbClr val="BDD7EE"/>
    <a:srgbClr val="FF66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71" autoAdjust="0"/>
    <p:restoredTop sz="90233" autoAdjust="0"/>
  </p:normalViewPr>
  <p:slideViewPr>
    <p:cSldViewPr snapToGrid="0" showGuides="1">
      <p:cViewPr>
        <p:scale>
          <a:sx n="100" d="100"/>
          <a:sy n="100" d="100"/>
        </p:scale>
        <p:origin x="-930" y="-180"/>
      </p:cViewPr>
      <p:guideLst>
        <p:guide orient="horz" pos="2092"/>
        <p:guide pos="18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Users\jhjy5\Desktop\&#44172;&#51076;%20&#51060;&#50857;&#51088;%20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플랫폼 별 게임 이용률</a:t>
            </a: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tx>
            <c:strRef>
              <c:f>Sheet2!$L$10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Sheet2!$K$11:$K$18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60대이상</c:v>
                </c:pt>
              </c:strCache>
            </c:strRef>
          </c:cat>
          <c:val>
            <c:numRef>
              <c:f>Sheet2!$L$11:$L$18</c:f>
              <c:numCache>
                <c:formatCode>General</c:formatCode>
                <c:ptCount val="8"/>
                <c:pt idx="0">
                  <c:v>53.6</c:v>
                </c:pt>
                <c:pt idx="1">
                  <c:v>30</c:v>
                </c:pt>
                <c:pt idx="2">
                  <c:v>72.7</c:v>
                </c:pt>
                <c:pt idx="3">
                  <c:v>68.400000000000006</c:v>
                </c:pt>
                <c:pt idx="4">
                  <c:v>53.9</c:v>
                </c:pt>
                <c:pt idx="5">
                  <c:v>32.4</c:v>
                </c:pt>
                <c:pt idx="6">
                  <c:v>19.5</c:v>
                </c:pt>
                <c:pt idx="7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DA2-40C3-9848-079BC9B11487}"/>
            </c:ext>
          </c:extLst>
        </c:ser>
        <c:ser>
          <c:idx val="1"/>
          <c:order val="1"/>
          <c:tx>
            <c:strRef>
              <c:f>Sheet2!$M$10</c:f>
              <c:strCache>
                <c:ptCount val="1"/>
                <c:pt idx="0">
                  <c:v>모바일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Sheet2!$K$11:$K$18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60대이상</c:v>
                </c:pt>
              </c:strCache>
            </c:strRef>
          </c:cat>
          <c:val>
            <c:numRef>
              <c:f>Sheet2!$M$11:$M$18</c:f>
              <c:numCache>
                <c:formatCode>General</c:formatCode>
                <c:ptCount val="8"/>
                <c:pt idx="0">
                  <c:v>60.8</c:v>
                </c:pt>
                <c:pt idx="1">
                  <c:v>57.2</c:v>
                </c:pt>
                <c:pt idx="2">
                  <c:v>79.7</c:v>
                </c:pt>
                <c:pt idx="3">
                  <c:v>74.599999999999994</c:v>
                </c:pt>
                <c:pt idx="4">
                  <c:v>76.8</c:v>
                </c:pt>
                <c:pt idx="5">
                  <c:v>50.3</c:v>
                </c:pt>
                <c:pt idx="6">
                  <c:v>43.5</c:v>
                </c:pt>
                <c:pt idx="7">
                  <c:v>27.2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DA2-40C3-9848-079BC9B11487}"/>
            </c:ext>
          </c:extLst>
        </c:ser>
        <c:ser>
          <c:idx val="2"/>
          <c:order val="2"/>
          <c:tx>
            <c:strRef>
              <c:f>Sheet2!$N$10</c:f>
              <c:strCache>
                <c:ptCount val="1"/>
                <c:pt idx="0">
                  <c:v>콘솔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Sheet2!$K$11:$K$18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60대이상</c:v>
                </c:pt>
              </c:strCache>
            </c:strRef>
          </c:cat>
          <c:val>
            <c:numRef>
              <c:f>Sheet2!$N$11:$N$18</c:f>
              <c:numCache>
                <c:formatCode>General</c:formatCode>
                <c:ptCount val="8"/>
                <c:pt idx="0">
                  <c:v>16.5</c:v>
                </c:pt>
                <c:pt idx="1">
                  <c:v>10</c:v>
                </c:pt>
                <c:pt idx="2">
                  <c:v>6.3</c:v>
                </c:pt>
                <c:pt idx="3">
                  <c:v>20.7</c:v>
                </c:pt>
                <c:pt idx="4">
                  <c:v>26.4</c:v>
                </c:pt>
                <c:pt idx="5">
                  <c:v>15.8</c:v>
                </c:pt>
                <c:pt idx="6">
                  <c:v>4.5999999999999996</c:v>
                </c:pt>
                <c:pt idx="7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DA2-40C3-9848-079BC9B11487}"/>
            </c:ext>
          </c:extLst>
        </c:ser>
        <c:dLbls/>
        <c:gapWidth val="219"/>
        <c:overlap val="-27"/>
        <c:axId val="74113408"/>
        <c:axId val="74114944"/>
      </c:barChart>
      <c:catAx>
        <c:axId val="7411340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114944"/>
        <c:crosses val="autoZero"/>
        <c:auto val="1"/>
        <c:lblAlgn val="ctr"/>
        <c:lblOffset val="100"/>
      </c:catAx>
      <c:valAx>
        <c:axId val="74114944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11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2019-12-08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xmlns="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xmlns="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97054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 분석 도 함께 해보는 것이 </a:t>
            </a:r>
            <a:r>
              <a:rPr lang="ko-KR" altLang="en-US" dirty="0" err="1"/>
              <a:t>어떻ㄱ까</a:t>
            </a:r>
            <a:r>
              <a:rPr lang="en-US" altLang="ko-KR" dirty="0"/>
              <a:t>??</a:t>
            </a:r>
            <a:r>
              <a:rPr lang="ko-KR" altLang="en-US" dirty="0"/>
              <a:t>글씨 강조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56046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팝업 다음 바로 시작화면으로 갈 수 있음</a:t>
            </a:r>
            <a:endParaRPr lang="en-US" altLang="ko-KR" dirty="0"/>
          </a:p>
          <a:p>
            <a:r>
              <a:rPr lang="ko-KR" altLang="en-US" dirty="0"/>
              <a:t>숨겨진 팝업 삭제 종료 설정을 시작화면에서 </a:t>
            </a:r>
            <a:endParaRPr lang="en-US" altLang="ko-KR" dirty="0"/>
          </a:p>
          <a:p>
            <a:r>
              <a:rPr lang="ko-KR" altLang="en-US" dirty="0"/>
              <a:t>클라우드 저장 시점</a:t>
            </a:r>
            <a:endParaRPr lang="en-US" altLang="ko-KR" dirty="0"/>
          </a:p>
          <a:p>
            <a:r>
              <a:rPr lang="ko-KR" altLang="en-US" dirty="0"/>
              <a:t>동일한 기능이라도 시작지점이 다르면 구분을 해주는 것이 좋다</a:t>
            </a:r>
            <a:r>
              <a:rPr lang="en-US" altLang="ko-KR" dirty="0"/>
              <a:t>. </a:t>
            </a:r>
            <a:r>
              <a:rPr lang="ko-KR" altLang="en-US" dirty="0"/>
              <a:t>다음에 읽는 사람이 이해하기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양방향 화살표 사용하면 이해하기 어려움</a:t>
            </a:r>
            <a:r>
              <a:rPr lang="en-US" altLang="ko-KR" dirty="0"/>
              <a:t>(1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대응에만 사용해야함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40946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5103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페이지마다 중요한 부분 표기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71508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팝업 다음 바로 시작화면으로 갈 수 있음</a:t>
            </a:r>
            <a:endParaRPr lang="en-US" altLang="ko-KR" dirty="0"/>
          </a:p>
          <a:p>
            <a:r>
              <a:rPr lang="ko-KR" altLang="en-US" dirty="0"/>
              <a:t>숨겨진 팝업 삭제 종료 설정을 시작화면에서 </a:t>
            </a:r>
            <a:endParaRPr lang="en-US" altLang="ko-KR" dirty="0"/>
          </a:p>
          <a:p>
            <a:r>
              <a:rPr lang="ko-KR" altLang="en-US" dirty="0"/>
              <a:t>클라우드 저장 시점</a:t>
            </a:r>
            <a:endParaRPr lang="en-US" altLang="ko-KR" dirty="0"/>
          </a:p>
          <a:p>
            <a:r>
              <a:rPr lang="ko-KR" altLang="en-US" dirty="0"/>
              <a:t>동일한 기능이라도 시작지점이 다르면 구분을 해주는 것이 좋다</a:t>
            </a:r>
            <a:r>
              <a:rPr lang="en-US" altLang="ko-KR" dirty="0"/>
              <a:t>. </a:t>
            </a:r>
            <a:r>
              <a:rPr lang="ko-KR" altLang="en-US" dirty="0"/>
              <a:t>다음에 읽는 사람이 이해하기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양방향 화살표 사용하면 이해하기 어려움</a:t>
            </a:r>
            <a:r>
              <a:rPr lang="en-US" altLang="ko-KR" dirty="0"/>
              <a:t>(1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대응에만 사용해야함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99595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C68941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xmlns="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736" r="9736"/>
          <a:stretch/>
        </p:blipFill>
        <p:spPr>
          <a:xfrm>
            <a:off x="-3879" y="0"/>
            <a:ext cx="55226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xmlns="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xmlns="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xmlns="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xmlns="" val="258837597"/>
              </p:ext>
            </p:extLst>
          </p:nvPr>
        </p:nvGraphicFramePr>
        <p:xfrm>
          <a:off x="434753" y="1434423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06A7877-08CA-4A50-B47E-B76FC33FD4AB}"/>
              </a:ext>
            </a:extLst>
          </p:cNvPr>
          <p:cNvSpPr/>
          <p:nvPr userDrawn="1"/>
        </p:nvSpPr>
        <p:spPr>
          <a:xfrm>
            <a:off x="1256938" y="1971395"/>
            <a:ext cx="702400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xmlns="" id="{6783037F-A6A6-478B-A7E2-2DF749B6DFE2}"/>
              </a:ext>
            </a:extLst>
          </p:cNvPr>
          <p:cNvSpPr/>
          <p:nvPr userDrawn="1"/>
        </p:nvSpPr>
        <p:spPr>
          <a:xfrm>
            <a:off x="5097430" y="1971407"/>
            <a:ext cx="610760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1582F47-8110-4B11-A002-E161B234F97C}"/>
              </a:ext>
            </a:extLst>
          </p:cNvPr>
          <p:cNvSpPr/>
          <p:nvPr userDrawn="1"/>
        </p:nvSpPr>
        <p:spPr>
          <a:xfrm>
            <a:off x="2872888" y="1984654"/>
            <a:ext cx="63915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xmlns="" id="{5D6140A9-13A9-4EC6-8F26-04D27A81437A}"/>
              </a:ext>
            </a:extLst>
          </p:cNvPr>
          <p:cNvSpPr/>
          <p:nvPr userDrawn="1"/>
        </p:nvSpPr>
        <p:spPr>
          <a:xfrm>
            <a:off x="4381402" y="1972306"/>
            <a:ext cx="61076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3C81374-2853-464A-9AD3-2BCA94EFFD03}"/>
              </a:ext>
            </a:extLst>
          </p:cNvPr>
          <p:cNvSpPr/>
          <p:nvPr userDrawn="1"/>
        </p:nvSpPr>
        <p:spPr>
          <a:xfrm>
            <a:off x="2057486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3CD286C-FF44-4331-8414-FC0A8D2AA1DE}"/>
              </a:ext>
            </a:extLst>
          </p:cNvPr>
          <p:cNvSpPr/>
          <p:nvPr userDrawn="1"/>
        </p:nvSpPr>
        <p:spPr>
          <a:xfrm>
            <a:off x="3627562" y="1984357"/>
            <a:ext cx="638318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xmlns="" id="{F28503A8-008B-4868-989B-BA55DF247CF8}"/>
              </a:ext>
            </a:extLst>
          </p:cNvPr>
          <p:cNvSpPr/>
          <p:nvPr userDrawn="1"/>
        </p:nvSpPr>
        <p:spPr>
          <a:xfrm>
            <a:off x="434752" y="1908394"/>
            <a:ext cx="8480648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CC905CA-821B-4A67-83D6-49B5568AA962}"/>
              </a:ext>
            </a:extLst>
          </p:cNvPr>
          <p:cNvSpPr/>
          <p:nvPr userDrawn="1"/>
        </p:nvSpPr>
        <p:spPr>
          <a:xfrm>
            <a:off x="467268" y="2010626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612AB50-F96B-4AF5-9945-ED5D2F9A5156}"/>
              </a:ext>
            </a:extLst>
          </p:cNvPr>
          <p:cNvSpPr/>
          <p:nvPr userDrawn="1"/>
        </p:nvSpPr>
        <p:spPr>
          <a:xfrm>
            <a:off x="5813458" y="1984654"/>
            <a:ext cx="69152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6D9DDB4E-1D8D-4DC8-B765-0CA170F14E90}"/>
              </a:ext>
            </a:extLst>
          </p:cNvPr>
          <p:cNvSpPr/>
          <p:nvPr userDrawn="1"/>
        </p:nvSpPr>
        <p:spPr>
          <a:xfrm>
            <a:off x="7387797" y="1984654"/>
            <a:ext cx="639152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xmlns="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21086" y="287176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xmlns="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65491" y="1908394"/>
            <a:ext cx="2778979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xmlns="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1435100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xmlns="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1435100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63B45F2C-997F-441F-B48A-BF8087DA237D}"/>
              </a:ext>
            </a:extLst>
          </p:cNvPr>
          <p:cNvSpPr/>
          <p:nvPr userDrawn="1"/>
        </p:nvSpPr>
        <p:spPr>
          <a:xfrm>
            <a:off x="8130254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xmlns="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65491" y="5120638"/>
            <a:ext cx="2778979" cy="12288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5C272DC-B259-4C38-B2A4-AC8AC08AC41A}"/>
              </a:ext>
            </a:extLst>
          </p:cNvPr>
          <p:cNvSpPr/>
          <p:nvPr userDrawn="1"/>
        </p:nvSpPr>
        <p:spPr>
          <a:xfrm>
            <a:off x="434752" y="2481943"/>
            <a:ext cx="8480648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675076" y="248194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415734"/>
            <a:ext cx="8480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3B61D09-5D24-4C05-98EF-08F11B782578}"/>
              </a:ext>
            </a:extLst>
          </p:cNvPr>
          <p:cNvSpPr/>
          <p:nvPr userDrawn="1"/>
        </p:nvSpPr>
        <p:spPr>
          <a:xfrm>
            <a:off x="6608285" y="1984654"/>
            <a:ext cx="69152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xmlns="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xmlns="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xmlns="" val="2076542486"/>
              </p:ext>
            </p:extLst>
          </p:nvPr>
        </p:nvGraphicFramePr>
        <p:xfrm>
          <a:off x="434753" y="733664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06A7877-08CA-4A50-B47E-B76FC33FD4AB}"/>
              </a:ext>
            </a:extLst>
          </p:cNvPr>
          <p:cNvSpPr/>
          <p:nvPr userDrawn="1"/>
        </p:nvSpPr>
        <p:spPr>
          <a:xfrm>
            <a:off x="1256937" y="1282129"/>
            <a:ext cx="975515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xmlns="" id="{6783037F-A6A6-478B-A7E2-2DF749B6DFE2}"/>
              </a:ext>
            </a:extLst>
          </p:cNvPr>
          <p:cNvSpPr/>
          <p:nvPr userDrawn="1"/>
        </p:nvSpPr>
        <p:spPr>
          <a:xfrm>
            <a:off x="6461178" y="1282141"/>
            <a:ext cx="848243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1582F47-8110-4B11-A002-E161B234F97C}"/>
              </a:ext>
            </a:extLst>
          </p:cNvPr>
          <p:cNvSpPr/>
          <p:nvPr userDrawn="1"/>
        </p:nvSpPr>
        <p:spPr>
          <a:xfrm>
            <a:off x="3452811" y="1295388"/>
            <a:ext cx="8876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xmlns="" id="{5D6140A9-13A9-4EC6-8F26-04D27A81437A}"/>
              </a:ext>
            </a:extLst>
          </p:cNvPr>
          <p:cNvSpPr/>
          <p:nvPr userDrawn="1"/>
        </p:nvSpPr>
        <p:spPr>
          <a:xfrm>
            <a:off x="5486953" y="1283040"/>
            <a:ext cx="848243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3C81374-2853-464A-9AD3-2BCA94EFFD03}"/>
              </a:ext>
            </a:extLst>
          </p:cNvPr>
          <p:cNvSpPr/>
          <p:nvPr userDrawn="1"/>
        </p:nvSpPr>
        <p:spPr>
          <a:xfrm>
            <a:off x="2362428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3CD286C-FF44-4331-8414-FC0A8D2AA1DE}"/>
              </a:ext>
            </a:extLst>
          </p:cNvPr>
          <p:cNvSpPr/>
          <p:nvPr userDrawn="1"/>
        </p:nvSpPr>
        <p:spPr>
          <a:xfrm>
            <a:off x="4470461" y="1295091"/>
            <a:ext cx="886516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xmlns="" id="{F28503A8-008B-4868-989B-BA55DF247CF8}"/>
              </a:ext>
            </a:extLst>
          </p:cNvPr>
          <p:cNvSpPr/>
          <p:nvPr userDrawn="1"/>
        </p:nvSpPr>
        <p:spPr>
          <a:xfrm>
            <a:off x="434752" y="1207635"/>
            <a:ext cx="11289980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CC905CA-821B-4A67-83D6-49B5568AA962}"/>
              </a:ext>
            </a:extLst>
          </p:cNvPr>
          <p:cNvSpPr/>
          <p:nvPr userDrawn="1"/>
        </p:nvSpPr>
        <p:spPr>
          <a:xfrm>
            <a:off x="467268" y="1309867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612AB50-F96B-4AF5-9945-ED5D2F9A5156}"/>
              </a:ext>
            </a:extLst>
          </p:cNvPr>
          <p:cNvSpPr/>
          <p:nvPr userDrawn="1"/>
        </p:nvSpPr>
        <p:spPr>
          <a:xfrm>
            <a:off x="7435965" y="1295388"/>
            <a:ext cx="960407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6D9DDB4E-1D8D-4DC8-B765-0CA170F14E90}"/>
              </a:ext>
            </a:extLst>
          </p:cNvPr>
          <p:cNvSpPr/>
          <p:nvPr userDrawn="1"/>
        </p:nvSpPr>
        <p:spPr>
          <a:xfrm>
            <a:off x="9609867" y="1295388"/>
            <a:ext cx="887674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xmlns="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7918" y="247940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xmlns="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90587" y="1788224"/>
            <a:ext cx="4153883" cy="28711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xmlns="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734341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xmlns="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734341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63B45F2C-997F-441F-B48A-BF8087DA237D}"/>
              </a:ext>
            </a:extLst>
          </p:cNvPr>
          <p:cNvSpPr/>
          <p:nvPr userDrawn="1"/>
        </p:nvSpPr>
        <p:spPr>
          <a:xfrm>
            <a:off x="10624085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xmlns="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90587" y="4729182"/>
            <a:ext cx="4153883" cy="1474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5C272DC-B259-4C38-B2A4-AC8AC08AC41A}"/>
              </a:ext>
            </a:extLst>
          </p:cNvPr>
          <p:cNvSpPr/>
          <p:nvPr userDrawn="1"/>
        </p:nvSpPr>
        <p:spPr>
          <a:xfrm>
            <a:off x="434752" y="2089583"/>
            <a:ext cx="7155837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012671" y="208958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023374"/>
            <a:ext cx="715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3B61D09-5D24-4C05-98EF-08F11B782578}"/>
              </a:ext>
            </a:extLst>
          </p:cNvPr>
          <p:cNvSpPr/>
          <p:nvPr userDrawn="1"/>
        </p:nvSpPr>
        <p:spPr>
          <a:xfrm>
            <a:off x="8522916" y="1295388"/>
            <a:ext cx="960407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xmlns="" val="838491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1094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0C44AD6-3595-47A8-94E1-B6FB72D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460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70656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9506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52315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DB52B359-6387-45D2-B6E0-A50D172645B3}"/>
              </a:ext>
            </a:extLst>
          </p:cNvPr>
          <p:cNvSpPr/>
          <p:nvPr userDrawn="1"/>
        </p:nvSpPr>
        <p:spPr>
          <a:xfrm>
            <a:off x="373147" y="837910"/>
            <a:ext cx="1472511" cy="1828800"/>
          </a:xfrm>
          <a:prstGeom prst="roundRect">
            <a:avLst>
              <a:gd name="adj" fmla="val 4741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xmlns="" id="{4B6F14B5-A0E0-47AD-8659-8F939BDF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3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표 개체 틀 17"/>
          <p:cNvSpPr>
            <a:spLocks noGrp="1"/>
          </p:cNvSpPr>
          <p:nvPr>
            <p:ph type="tbl" sz="quarter" idx="13"/>
          </p:nvPr>
        </p:nvSpPr>
        <p:spPr>
          <a:xfrm>
            <a:off x="343924" y="3919085"/>
            <a:ext cx="4373219" cy="100125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9" name="표 개체 틀 17"/>
          <p:cNvSpPr>
            <a:spLocks noGrp="1"/>
          </p:cNvSpPr>
          <p:nvPr>
            <p:ph type="tbl" sz="quarter" idx="14"/>
          </p:nvPr>
        </p:nvSpPr>
        <p:spPr>
          <a:xfrm>
            <a:off x="343924" y="2801484"/>
            <a:ext cx="4373219" cy="98674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0" name="표 개체 틀 17"/>
          <p:cNvSpPr>
            <a:spLocks noGrp="1"/>
          </p:cNvSpPr>
          <p:nvPr>
            <p:ph type="tbl" sz="quarter" idx="15"/>
          </p:nvPr>
        </p:nvSpPr>
        <p:spPr>
          <a:xfrm>
            <a:off x="4872381" y="3033712"/>
            <a:ext cx="6898705" cy="19156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2" name="표 개체 틀 17"/>
          <p:cNvSpPr>
            <a:spLocks noGrp="1"/>
          </p:cNvSpPr>
          <p:nvPr>
            <p:ph type="tbl" sz="quarter" idx="16"/>
          </p:nvPr>
        </p:nvSpPr>
        <p:spPr>
          <a:xfrm>
            <a:off x="4910875" y="813026"/>
            <a:ext cx="6898705" cy="2046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3" name="표 개체 틀 17"/>
          <p:cNvSpPr>
            <a:spLocks noGrp="1"/>
          </p:cNvSpPr>
          <p:nvPr>
            <p:ph type="tbl" sz="quarter" idx="17"/>
          </p:nvPr>
        </p:nvSpPr>
        <p:spPr>
          <a:xfrm>
            <a:off x="333830" y="5109030"/>
            <a:ext cx="11437258" cy="87085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69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3161656"/>
            <a:ext cx="4371176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716F219F-7E94-4FE5-B5ED-17E48BB2FBA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72200" y="3717132"/>
            <a:ext cx="5562600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EEDE2DC-A018-4E63-B8B2-EE8BC6D9A9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92664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BBC779E1-1778-4973-A21E-42331269C55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926649" y="3140868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5394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xmlns="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xmlns="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xmlns="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xmlns="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4931A1E-40F4-4F61-B373-9A154F12FF80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20700000">
            <a:off x="16504" y="-35385"/>
            <a:ext cx="718471" cy="718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92C853C8-D523-47DE-9F12-828A4F7FAE25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900000" flipH="1">
            <a:off x="11457024" y="-17685"/>
            <a:ext cx="718471" cy="7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6" r:id="rId5"/>
    <p:sldLayoutId id="2147483791" r:id="rId6"/>
    <p:sldLayoutId id="2147483792" r:id="rId7"/>
    <p:sldLayoutId id="2147483793" r:id="rId8"/>
    <p:sldLayoutId id="2147483794" r:id="rId9"/>
    <p:sldLayoutId id="2147483767" r:id="rId10"/>
    <p:sldLayoutId id="2147483768" r:id="rId11"/>
    <p:sldLayoutId id="2147483769" r:id="rId12"/>
    <p:sldLayoutId id="2147483795" r:id="rId13"/>
    <p:sldLayoutId id="2147483770" r:id="rId14"/>
    <p:sldLayoutId id="2147483771" r:id="rId15"/>
    <p:sldLayoutId id="2147483772" r:id="rId16"/>
    <p:sldLayoutId id="2147483773" r:id="rId17"/>
    <p:sldLayoutId id="21474836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10" Type="http://schemas.openxmlformats.org/officeDocument/2006/relationships/image" Target="../media/image32.jpeg"/><Relationship Id="rId4" Type="http://schemas.openxmlformats.org/officeDocument/2006/relationships/image" Target="../media/image26.gif"/><Relationship Id="rId9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2800" dirty="0"/>
              <a:t>직관적이고 편리한 </a:t>
            </a:r>
            <a:r>
              <a:rPr lang="en-US" altLang="ko-KR" sz="2800" dirty="0"/>
              <a:t>UI</a:t>
            </a:r>
            <a:r>
              <a:rPr lang="ko-KR" altLang="en-US" sz="2800" dirty="0"/>
              <a:t>를 위한 기획서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000" dirty="0"/>
              <a:t>작성자 </a:t>
            </a:r>
            <a:r>
              <a:rPr lang="en-US" altLang="ko-KR" sz="2000" dirty="0"/>
              <a:t>: </a:t>
            </a:r>
            <a:r>
              <a:rPr lang="ko-KR" altLang="en-US" sz="2000" dirty="0"/>
              <a:t>정 재 호</a:t>
            </a:r>
          </a:p>
        </p:txBody>
      </p:sp>
    </p:spTree>
    <p:extLst>
      <p:ext uri="{BB962C8B-B14F-4D97-AF65-F5344CB8AC3E}">
        <p14:creationId xmlns:p14="http://schemas.microsoft.com/office/powerpoint/2010/main" xmlns="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페르소나 설정 및 분석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배틀 그라운드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리그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오브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오버워치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없음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</p:nvPr>
        </p:nvGraphicFramePr>
        <p:xfrm>
          <a:off x="4910138" y="812800"/>
          <a:ext cx="6899275" cy="2078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100" dirty="0" smtClean="0">
                          <a:solidFill>
                            <a:schemeClr val="tx1"/>
                          </a:solidFill>
                        </a:rPr>
                        <a:t>고등학교를 진학하는 중학생으로 몇 달 전부터 학원을 다니기 시작했다</a:t>
                      </a:r>
                      <a:r>
                        <a:rPr lang="en-US" altLang="ko-KR" sz="1200" spc="1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 smtClean="0">
                          <a:solidFill>
                            <a:schemeClr val="tx1"/>
                          </a:solidFill>
                        </a:rPr>
                        <a:t>학원을 </a:t>
                      </a:r>
                      <a:r>
                        <a:rPr lang="ko-KR" altLang="en-US" sz="1200" spc="100" dirty="0" err="1" smtClean="0">
                          <a:solidFill>
                            <a:schemeClr val="tx1"/>
                          </a:solidFill>
                        </a:rPr>
                        <a:t>가기전에는</a:t>
                      </a:r>
                      <a:r>
                        <a:rPr lang="ko-KR" altLang="en-US" sz="1200" spc="100" dirty="0" smtClean="0">
                          <a:solidFill>
                            <a:schemeClr val="tx1"/>
                          </a:solidFill>
                        </a:rPr>
                        <a:t> 친구들과 보내는 시간이 많았으며 주로 </a:t>
                      </a:r>
                      <a:r>
                        <a:rPr lang="en-US" altLang="ko-KR" sz="1200" spc="100" dirty="0" smtClean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 smtClean="0">
                          <a:solidFill>
                            <a:schemeClr val="tx1"/>
                          </a:solidFill>
                        </a:rPr>
                        <a:t>방에서 시간을 보냈다</a:t>
                      </a:r>
                      <a:r>
                        <a:rPr lang="en-US" altLang="ko-KR" sz="1200" spc="1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 smtClean="0">
                          <a:solidFill>
                            <a:schemeClr val="tx1"/>
                          </a:solidFill>
                        </a:rPr>
                        <a:t>학원을 다닌 이후로 친구들과 </a:t>
                      </a:r>
                      <a:r>
                        <a:rPr lang="en-US" altLang="ko-KR" sz="1200" spc="100" dirty="0" smtClean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 smtClean="0">
                          <a:solidFill>
                            <a:schemeClr val="tx1"/>
                          </a:solidFill>
                        </a:rPr>
                        <a:t>방에 가는 시간이 줄어들어 </a:t>
                      </a:r>
                      <a:r>
                        <a:rPr lang="en-US" altLang="ko-KR" sz="1200" spc="100" dirty="0" smtClean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 smtClean="0">
                          <a:solidFill>
                            <a:schemeClr val="tx1"/>
                          </a:solidFill>
                        </a:rPr>
                        <a:t>게임보다 </a:t>
                      </a:r>
                      <a:r>
                        <a:rPr lang="ko-KR" altLang="en-US" sz="1200" spc="100" dirty="0" err="1" smtClean="0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ko-KR" altLang="en-US" sz="1200" spc="100" dirty="0" smtClean="0">
                          <a:solidFill>
                            <a:schemeClr val="tx1"/>
                          </a:solidFill>
                        </a:rPr>
                        <a:t> 게임을 많이 플레이 하게 되었다</a:t>
                      </a:r>
                      <a:r>
                        <a:rPr lang="en-US" altLang="ko-KR" sz="1200" spc="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spc="100" dirty="0" smtClean="0">
                          <a:solidFill>
                            <a:schemeClr val="tx1"/>
                          </a:solidFill>
                        </a:rPr>
                        <a:t> 스스로도 새롭게 배우는 게임에 적응하는 것이 빠르다고 판단하고 있다</a:t>
                      </a:r>
                      <a:r>
                        <a:rPr lang="en-US" altLang="ko-KR" sz="1200" spc="1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 smtClean="0">
                          <a:solidFill>
                            <a:schemeClr val="tx1"/>
                          </a:solidFill>
                        </a:rPr>
                        <a:t>주로 친구들과 경쟁 요소를 즐기기도 하며</a:t>
                      </a:r>
                      <a:r>
                        <a:rPr lang="en-US" altLang="ko-KR" sz="1200" spc="1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spc="100" dirty="0" smtClean="0">
                          <a:solidFill>
                            <a:schemeClr val="tx1"/>
                          </a:solidFill>
                        </a:rPr>
                        <a:t>혼자 플레이 할 때에는 짧은 시간에 집중할 수 있는 </a:t>
                      </a:r>
                      <a:r>
                        <a:rPr lang="en-US" altLang="ko-KR" sz="1200" spc="100" dirty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spc="100" dirty="0" err="1" smtClean="0">
                          <a:solidFill>
                            <a:schemeClr val="tx1"/>
                          </a:solidFill>
                        </a:rPr>
                        <a:t>하이퍼</a:t>
                      </a:r>
                      <a:r>
                        <a:rPr lang="ko-KR" altLang="en-US" sz="1200" spc="100" dirty="0" smtClean="0">
                          <a:solidFill>
                            <a:schemeClr val="tx1"/>
                          </a:solidFill>
                        </a:rPr>
                        <a:t> 캐주얼 게임</a:t>
                      </a:r>
                      <a:r>
                        <a:rPr lang="en-US" altLang="ko-KR" sz="1200" spc="100" dirty="0" smtClean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spc="100" dirty="0" smtClean="0">
                          <a:solidFill>
                            <a:schemeClr val="tx1"/>
                          </a:solidFill>
                        </a:rPr>
                        <a:t>을 주로 플레이 하고 있다</a:t>
                      </a:r>
                      <a:r>
                        <a:rPr lang="en-US" altLang="ko-KR" sz="1200" spc="1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/>
                <a:gridCol w="9824140"/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페르소나 분석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직접 공략을 연구하기도 하며 정보를 다른 유저들과 공유하려 하기 때문에 신규 유저 유입에 도움이 됨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제일 기본적인 이용형태를 띈 유저가 되어 시간이 지나도 꾸준히 플레이 하게 될 경향이 높음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xmlns="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xmlns="" val="439716554"/>
              </p:ext>
            </p:extLst>
          </p:nvPr>
        </p:nvGraphicFramePr>
        <p:xfrm>
          <a:off x="4949370" y="3004685"/>
          <a:ext cx="6846732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683">
                  <a:extLst>
                    <a:ext uri="{9D8B030D-6E8A-4147-A177-3AD203B41FA5}">
                      <a16:colId xmlns:a16="http://schemas.microsoft.com/office/drawing/2014/main" xmlns="" val="378279523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xmlns="" val="2095462256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xmlns="" val="79559304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xmlns="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 smtClean="0"/>
                        <a:t>현재 즐기고 있는 </a:t>
                      </a:r>
                      <a:r>
                        <a:rPr lang="ko-KR" altLang="en-US" sz="1100" dirty="0" err="1" smtClean="0"/>
                        <a:t>하이퍼캐주얼</a:t>
                      </a:r>
                      <a:r>
                        <a:rPr lang="ko-KR" altLang="en-US" sz="1100" dirty="0" smtClean="0"/>
                        <a:t> 게임이 지루해져 새롭게 시작할 다른 장르의 게임을 찾고 있었다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친구의 추천으로 게임을 다운받아 시작하게 되었다</a:t>
                      </a:r>
                      <a:r>
                        <a:rPr lang="en-US" altLang="ko-KR" sz="1100" dirty="0" smtClean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처음에는 친구에게 공략 방식을 물어보는 식으로 플레이</a:t>
                      </a:r>
                      <a:r>
                        <a:rPr lang="ko-KR" altLang="en-US" sz="1100" baseline="0" dirty="0" smtClean="0">
                          <a:solidFill>
                            <a:sysClr val="windowText" lastClr="000000"/>
                          </a:solidFill>
                        </a:rPr>
                        <a:t> 하다 점차 직접 공략 방법을 구상하고 타인과 공유하기 시작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이전에 경험하지 못했던 장르와 그래픽 표현 방식이 신선하게 받아들이고 몰입해서 플레이 하게 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49971720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xmlns="" id="{6BC3D48F-BE66-435D-87DB-365C3B5AD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82997913"/>
              </p:ext>
            </p:extLst>
          </p:nvPr>
        </p:nvGraphicFramePr>
        <p:xfrm>
          <a:off x="1927914" y="848143"/>
          <a:ext cx="2782919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xmlns="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xmlns="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 인우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중학생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매우 낮음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974645"/>
                  </a:ext>
                </a:extLst>
              </a:tr>
            </a:tbl>
          </a:graphicData>
        </a:graphic>
      </p:graphicFrame>
      <p:pic>
        <p:nvPicPr>
          <p:cNvPr id="14" name="Picture 4">
            <a:extLst>
              <a:ext uri="{FF2B5EF4-FFF2-40B4-BE49-F238E27FC236}">
                <a16:creationId xmlns:a16="http://schemas.microsoft.com/office/drawing/2014/main" xmlns="" id="{27768AA1-4DA5-4D8A-BEE7-68EFC30C8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738" t="8976" r="22405"/>
          <a:stretch>
            <a:fillRect/>
          </a:stretch>
        </p:blipFill>
        <p:spPr bwMode="auto">
          <a:xfrm>
            <a:off x="595086" y="885371"/>
            <a:ext cx="1045028" cy="173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F1D653A2-E58D-4582-B56E-7ADCC7B251AB}"/>
              </a:ext>
            </a:extLst>
          </p:cNvPr>
          <p:cNvGrpSpPr/>
          <p:nvPr/>
        </p:nvGrpSpPr>
        <p:grpSpPr>
          <a:xfrm>
            <a:off x="2140026" y="3193328"/>
            <a:ext cx="572124" cy="436408"/>
            <a:chOff x="5183341" y="5170504"/>
            <a:chExt cx="725285" cy="533133"/>
          </a:xfrm>
        </p:grpSpPr>
        <p:pic>
          <p:nvPicPr>
            <p:cNvPr id="16" name="Picture 4" descr="Image result for 페이스북">
              <a:extLst>
                <a:ext uri="{FF2B5EF4-FFF2-40B4-BE49-F238E27FC236}">
                  <a16:creationId xmlns:a16="http://schemas.microsoft.com/office/drawing/2014/main" xmlns="" id="{F4EF0E3A-9CED-44C6-AFBF-53D1C89B38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페이스북">
              <a:extLst>
                <a:ext uri="{FF2B5EF4-FFF2-40B4-BE49-F238E27FC236}">
                  <a16:creationId xmlns:a16="http://schemas.microsoft.com/office/drawing/2014/main" xmlns="" id="{C68424D5-DCCE-4ADA-B904-22EACDBC4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Image result for dcinside">
            <a:extLst>
              <a:ext uri="{FF2B5EF4-FFF2-40B4-BE49-F238E27FC236}">
                <a16:creationId xmlns:a16="http://schemas.microsoft.com/office/drawing/2014/main" xmlns="" id="{3D5F1904-D994-4A34-8660-8F0697B67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617" t="31632" r="31680" b="31515"/>
          <a:stretch/>
        </p:blipFill>
        <p:spPr bwMode="auto">
          <a:xfrm>
            <a:off x="931742" y="3257340"/>
            <a:ext cx="370514" cy="3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트위치">
            <a:extLst>
              <a:ext uri="{FF2B5EF4-FFF2-40B4-BE49-F238E27FC236}">
                <a16:creationId xmlns:a16="http://schemas.microsoft.com/office/drawing/2014/main" xmlns="" id="{B797A455-3E64-4EC3-9229-7289C03A3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6022" y="3231927"/>
            <a:ext cx="587286" cy="3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페르소나 설정 및 분석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</a:tr>
              <a:tr h="510222"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프랜즈</a:t>
                      </a:r>
                      <a:r>
                        <a:rPr lang="ko-KR" altLang="en-US" sz="1200" dirty="0" smtClean="0"/>
                        <a:t> 팝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애니팡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무한의 계단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퍼즐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6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</p:nvPr>
        </p:nvGraphicFramePr>
        <p:xfrm>
          <a:off x="4910138" y="812800"/>
          <a:ext cx="6899275" cy="2073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/>
              </a:tblGrid>
              <a:tr h="3397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</a:tr>
              <a:tr h="1733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게임을 직접 플레이 하는 것 보다는 플레이를 시청하는 것을 선호하며 혼자서 집에 있는 날에는 </a:t>
                      </a:r>
                      <a:r>
                        <a:rPr lang="ko-KR" altLang="en-US" sz="1200" dirty="0" err="1" smtClean="0"/>
                        <a:t>유튜브로</a:t>
                      </a:r>
                      <a:r>
                        <a:rPr lang="ko-KR" altLang="en-US" sz="1200" dirty="0" smtClean="0"/>
                        <a:t> 게임 영상을 보는 것으로 여가 시간을 보낸다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가끔 관심이 가는 게임은 직접 구매하거나 다운받아 </a:t>
                      </a:r>
                      <a:r>
                        <a:rPr lang="ko-KR" altLang="en-US" sz="1200" dirty="0" err="1" smtClean="0"/>
                        <a:t>플레이하기도</a:t>
                      </a:r>
                      <a:r>
                        <a:rPr lang="ko-KR" altLang="en-US" sz="1200" dirty="0" smtClean="0"/>
                        <a:t> 하는데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조작 숙련도를 쌓기 힘들어 오래 </a:t>
                      </a:r>
                      <a:r>
                        <a:rPr lang="ko-KR" altLang="en-US" sz="1200" dirty="0" err="1" smtClean="0"/>
                        <a:t>플레이하기</a:t>
                      </a:r>
                      <a:r>
                        <a:rPr lang="ko-KR" altLang="en-US" sz="1200" dirty="0" smtClean="0"/>
                        <a:t> 어렵다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주로 통학 시간을 활용해 조작이 쉬운 퍼즐게임을 또는 쉽게 플레이 할 수 있는 게임을 선호한다</a:t>
                      </a:r>
                      <a:r>
                        <a:rPr lang="en-US" altLang="ko-KR" sz="1200" dirty="0" smtClean="0"/>
                        <a:t>.  </a:t>
                      </a:r>
                      <a:r>
                        <a:rPr lang="ko-KR" altLang="en-US" sz="1200" dirty="0" smtClean="0"/>
                        <a:t>최근에 친구에게 </a:t>
                      </a:r>
                      <a:r>
                        <a:rPr lang="en-US" altLang="ko-KR" sz="1200" dirty="0" smtClean="0"/>
                        <a:t>RPG</a:t>
                      </a:r>
                      <a:r>
                        <a:rPr lang="ko-KR" altLang="en-US" sz="1200" dirty="0" smtClean="0"/>
                        <a:t>게임을 추천 받아 입문한 적 있다</a:t>
                      </a:r>
                      <a:r>
                        <a:rPr lang="en-US" altLang="ko-KR" sz="1200" dirty="0" smtClean="0"/>
                        <a:t>. 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6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/>
                <a:gridCol w="9824140"/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페르소나 분석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게임에 관심은 있지만 직접 플레이 한 경험이 부족하며 하나의 게임이 빠지면 해당 게임만 오랜 시간 플레이 하는 경향이 있음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경험의 부족으로 순발력이 필요한 상황에 대처하기 힘들지만 점차 쌓이는 숙련도에 점차 적응하며 게임을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플레이함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xmlns="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xmlns="" val="439716554"/>
              </p:ext>
            </p:extLst>
          </p:nvPr>
        </p:nvGraphicFramePr>
        <p:xfrm>
          <a:off x="4924426" y="3004685"/>
          <a:ext cx="6871676" cy="1710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919">
                  <a:extLst>
                    <a:ext uri="{9D8B030D-6E8A-4147-A177-3AD203B41FA5}">
                      <a16:colId xmlns:a16="http://schemas.microsoft.com/office/drawing/2014/main" xmlns="" val="3782795231"/>
                    </a:ext>
                  </a:extLst>
                </a:gridCol>
                <a:gridCol w="1717919">
                  <a:extLst>
                    <a:ext uri="{9D8B030D-6E8A-4147-A177-3AD203B41FA5}">
                      <a16:colId xmlns:a16="http://schemas.microsoft.com/office/drawing/2014/main" xmlns="" val="2095462256"/>
                    </a:ext>
                  </a:extLst>
                </a:gridCol>
                <a:gridCol w="1717919">
                  <a:extLst>
                    <a:ext uri="{9D8B030D-6E8A-4147-A177-3AD203B41FA5}">
                      <a16:colId xmlns:a16="http://schemas.microsoft.com/office/drawing/2014/main" xmlns="" val="795593041"/>
                    </a:ext>
                  </a:extLst>
                </a:gridCol>
                <a:gridCol w="1717919">
                  <a:extLst>
                    <a:ext uri="{9D8B030D-6E8A-4147-A177-3AD203B41FA5}">
                      <a16:colId xmlns:a16="http://schemas.microsoft.com/office/drawing/2014/main" xmlns="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 err="1" smtClean="0"/>
                        <a:t>유튜브에서</a:t>
                      </a:r>
                      <a:r>
                        <a:rPr lang="ko-KR" altLang="en-US" sz="1100" dirty="0" smtClean="0"/>
                        <a:t> 관련 영상을 시청한 이후 다운로드 받아 플레이를 시작</a:t>
                      </a:r>
                      <a:endParaRPr lang="ko-KR" alt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기존에 경험하지 않은 장르의 게임이라는 점에서 호기심이 생겨 플레이를</a:t>
                      </a:r>
                      <a:r>
                        <a:rPr lang="ko-KR" altLang="en-US" sz="1100" baseline="0" dirty="0" smtClean="0">
                          <a:solidFill>
                            <a:sysClr val="windowText" lastClr="000000"/>
                          </a:solidFill>
                        </a:rPr>
                        <a:t> 결심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평서 여가시간을 활용해 틈틈이 숙련도를 쌓고 캐릭터를 육성하는 방식으로 게임을 즐김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처음에는 해보는 조이스틱 조작에 실수도 많았지만 점차 숙련도를 쌓아 극복하는 것에 성취감을 느낌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4997172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xmlns="" id="{7FA83D92-A27D-401A-B071-269D2B76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973" y="858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youtube">
            <a:extLst>
              <a:ext uri="{FF2B5EF4-FFF2-40B4-BE49-F238E27FC236}">
                <a16:creationId xmlns:a16="http://schemas.microsoft.com/office/drawing/2014/main" xmlns="" id="{8563C054-6AB9-4BBB-9B13-500B87CB5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810" b="31715"/>
          <a:stretch/>
        </p:blipFill>
        <p:spPr bwMode="auto">
          <a:xfrm>
            <a:off x="663556" y="3322638"/>
            <a:ext cx="823779" cy="28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Image result for 인스타그램">
            <a:extLst>
              <a:ext uri="{FF2B5EF4-FFF2-40B4-BE49-F238E27FC236}">
                <a16:creationId xmlns:a16="http://schemas.microsoft.com/office/drawing/2014/main" xmlns="" id="{D6E4A0AD-DE1B-4AFA-B70B-7D744550D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5090" y="3215372"/>
            <a:ext cx="662886" cy="38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2A7D1FBC-1581-4446-8EF7-AE47771D9AA7}"/>
              </a:ext>
            </a:extLst>
          </p:cNvPr>
          <p:cNvGrpSpPr/>
          <p:nvPr/>
        </p:nvGrpSpPr>
        <p:grpSpPr>
          <a:xfrm>
            <a:off x="3775111" y="3235312"/>
            <a:ext cx="510304" cy="389253"/>
            <a:chOff x="5183341" y="5170504"/>
            <a:chExt cx="725285" cy="533133"/>
          </a:xfrm>
        </p:grpSpPr>
        <p:pic>
          <p:nvPicPr>
            <p:cNvPr id="29" name="Picture 4" descr="Image result for 페이스북">
              <a:extLst>
                <a:ext uri="{FF2B5EF4-FFF2-40B4-BE49-F238E27FC236}">
                  <a16:creationId xmlns:a16="http://schemas.microsoft.com/office/drawing/2014/main" xmlns="" id="{E53325D4-FCDC-42C3-98B7-04E6964F5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Image result for 페이스북">
              <a:extLst>
                <a:ext uri="{FF2B5EF4-FFF2-40B4-BE49-F238E27FC236}">
                  <a16:creationId xmlns:a16="http://schemas.microsoft.com/office/drawing/2014/main" xmlns="" id="{27BCC457-C6C9-4C33-8BCD-17F43A1AB4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xmlns="" id="{0C0253A9-0D16-42C0-A6D5-43D72BF9D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92207125"/>
              </p:ext>
            </p:extLst>
          </p:nvPr>
        </p:nvGraphicFramePr>
        <p:xfrm>
          <a:off x="1927914" y="840668"/>
          <a:ext cx="2782919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xmlns="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xmlns="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나리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대학생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낮음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9746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페르소나 설정 및 분석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엔터</a:t>
                      </a:r>
                      <a:r>
                        <a:rPr lang="ko-KR" altLang="en-US" sz="1200" dirty="0" smtClean="0"/>
                        <a:t> 더 </a:t>
                      </a:r>
                      <a:r>
                        <a:rPr lang="ko-KR" altLang="en-US" sz="1200" dirty="0" err="1" smtClean="0"/>
                        <a:t>건즈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아이작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던 그리드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등등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로그라이크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</p:nvPr>
        </p:nvGraphicFramePr>
        <p:xfrm>
          <a:off x="4910138" y="812800"/>
          <a:ext cx="6899275" cy="208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/>
              </a:tblGrid>
              <a:tr h="292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</a:tr>
              <a:tr h="17468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어렸을 때부터 게임을 좋아했다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여가 생활을 게임을 하며 보내는 자칭 </a:t>
                      </a:r>
                      <a:r>
                        <a:rPr lang="en-US" altLang="ko-KR" sz="1200" dirty="0" smtClean="0"/>
                        <a:t>‘</a:t>
                      </a:r>
                      <a:r>
                        <a:rPr lang="ko-KR" altLang="en-US" sz="1200" dirty="0" smtClean="0"/>
                        <a:t>게임 </a:t>
                      </a:r>
                      <a:r>
                        <a:rPr lang="ko-KR" altLang="en-US" sz="1200" dirty="0" err="1" smtClean="0"/>
                        <a:t>덕후</a:t>
                      </a:r>
                      <a:r>
                        <a:rPr lang="en-US" altLang="ko-KR" sz="1200" dirty="0" smtClean="0"/>
                        <a:t>’</a:t>
                      </a:r>
                      <a:r>
                        <a:rPr lang="ko-KR" altLang="en-US" sz="1200" dirty="0" smtClean="0"/>
                        <a:t> 이며 최근에 새롭게 시작할 게임을 찾고 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게임을 매우 좋아하기 때문에 </a:t>
                      </a:r>
                      <a:r>
                        <a:rPr lang="ko-KR" altLang="en-US" sz="1200" dirty="0" err="1" smtClean="0"/>
                        <a:t>왠만한</a:t>
                      </a:r>
                      <a:r>
                        <a:rPr lang="ko-KR" altLang="en-US" sz="1200" dirty="0" smtClean="0"/>
                        <a:t> 장르는 모두 </a:t>
                      </a:r>
                      <a:r>
                        <a:rPr lang="ko-KR" altLang="en-US" sz="1200" dirty="0" err="1" smtClean="0"/>
                        <a:t>플레이했다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평소 </a:t>
                      </a:r>
                      <a:r>
                        <a:rPr lang="en-US" altLang="ko-KR" sz="1200" dirty="0" smtClean="0"/>
                        <a:t>PC</a:t>
                      </a:r>
                      <a:r>
                        <a:rPr lang="ko-KR" altLang="en-US" sz="1200" dirty="0" smtClean="0"/>
                        <a:t>나 콘솔류의 게임을 할 시간이 없어 </a:t>
                      </a:r>
                      <a:r>
                        <a:rPr lang="ko-KR" altLang="en-US" sz="1200" dirty="0" err="1" smtClean="0"/>
                        <a:t>모바일로</a:t>
                      </a:r>
                      <a:r>
                        <a:rPr lang="ko-KR" altLang="en-US" sz="1200" dirty="0" smtClean="0"/>
                        <a:t> 짧게 즐길 게임을 찾고 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콘솔류의</a:t>
                      </a:r>
                      <a:r>
                        <a:rPr lang="ko-KR" altLang="en-US" sz="1200" dirty="0" smtClean="0"/>
                        <a:t> 게임을 좋아해 가끔 </a:t>
                      </a:r>
                      <a:r>
                        <a:rPr lang="ko-KR" altLang="en-US" sz="1200" dirty="0" err="1" smtClean="0"/>
                        <a:t>모바일에서도</a:t>
                      </a:r>
                      <a:r>
                        <a:rPr lang="ko-KR" altLang="en-US" sz="1200" dirty="0" smtClean="0"/>
                        <a:t> 콘솔 만큼의 </a:t>
                      </a:r>
                      <a:r>
                        <a:rPr lang="ko-KR" altLang="en-US" sz="1200" dirty="0" err="1" smtClean="0"/>
                        <a:t>조작감</a:t>
                      </a:r>
                      <a:r>
                        <a:rPr lang="ko-KR" altLang="en-US" sz="1200" dirty="0" smtClean="0"/>
                        <a:t> 있는 게임을 찾는다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게임을 매우 좋아하기 때문에 여러 커뮤니티를 다니며 지인들과 소통을 하기 때문에 신작 게임의 소식에 </a:t>
                      </a:r>
                      <a:r>
                        <a:rPr lang="ko-KR" altLang="en-US" sz="1200" dirty="0" err="1" smtClean="0"/>
                        <a:t>바삭하다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spc="1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/>
                <a:gridCol w="9824140"/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페르소나 분석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평소 게임에 대한 지식이 많아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설계 부분에서 기존 다른 게임들의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설계를 참고해 구성한다면 학습에 필요가 없어진다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대신 너무 똑같으면 해당 게임과 비슷하다는 것에 불만을 가지고 게임을 플레이 하지 않을 수도 있음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xmlns="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xmlns="" val="439716554"/>
              </p:ext>
            </p:extLst>
          </p:nvPr>
        </p:nvGraphicFramePr>
        <p:xfrm>
          <a:off x="4949370" y="3004685"/>
          <a:ext cx="6846732" cy="1710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683">
                  <a:extLst>
                    <a:ext uri="{9D8B030D-6E8A-4147-A177-3AD203B41FA5}">
                      <a16:colId xmlns:a16="http://schemas.microsoft.com/office/drawing/2014/main" xmlns="" val="378279523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xmlns="" val="2095462256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xmlns="" val="79559304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xmlns="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가정에서 </a:t>
                      </a:r>
                      <a:r>
                        <a:rPr lang="en-US" altLang="ko-KR" sz="1100" dirty="0" smtClean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나 콘솔 게임을 플레이 할</a:t>
                      </a:r>
                      <a:r>
                        <a:rPr lang="ko-KR" altLang="en-US" sz="1100" baseline="0" dirty="0" smtClean="0">
                          <a:solidFill>
                            <a:sysClr val="windowText" lastClr="000000"/>
                          </a:solidFill>
                        </a:rPr>
                        <a:t> 수 없는 환경이라 게임을 하고 싶은 마음에 모바일 게임을 찾기 시작함</a:t>
                      </a:r>
                      <a:endParaRPr lang="en-US" altLang="ko-KR" sz="11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커뮤니티를 통해 사전예약</a:t>
                      </a:r>
                      <a:r>
                        <a:rPr lang="en-US" altLang="ko-KR" sz="1100" dirty="0" smtClean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얼리 </a:t>
                      </a:r>
                      <a:r>
                        <a:rPr lang="ko-KR" altLang="en-US" sz="1100" dirty="0" err="1" smtClean="0">
                          <a:solidFill>
                            <a:sysClr val="windowText" lastClr="000000"/>
                          </a:solidFill>
                        </a:rPr>
                        <a:t>엑세스</a:t>
                      </a:r>
                      <a:r>
                        <a:rPr lang="en-US" altLang="ko-KR" sz="110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를 신청함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신작 </a:t>
                      </a:r>
                      <a:r>
                        <a:rPr lang="ko-KR" altLang="en-US" sz="1100" dirty="0" err="1" smtClean="0"/>
                        <a:t>인디</a:t>
                      </a:r>
                      <a:r>
                        <a:rPr lang="ko-KR" altLang="en-US" sz="1100" dirty="0" smtClean="0"/>
                        <a:t> 게임 출시 소식을 듣고 커뮤니티를 통해 사람들과 소통하며 출시일 까지 기다림</a:t>
                      </a:r>
                      <a:endParaRPr lang="en-US" altLang="ko-KR" sz="110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solidFill>
                            <a:sysClr val="windowText" lastClr="000000"/>
                          </a:solidFill>
                        </a:rPr>
                        <a:t>모바일에서</a:t>
                      </a: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 찾기 힘든 장르의 게임을 플레이</a:t>
                      </a:r>
                      <a:r>
                        <a:rPr lang="ko-KR" altLang="en-US" sz="1100" baseline="0" dirty="0" smtClean="0">
                          <a:solidFill>
                            <a:sysClr val="windowText" lastClr="000000"/>
                          </a:solidFill>
                        </a:rPr>
                        <a:t> 한다는 것에 만족감을 느낌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4997172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xmlns="" id="{212E3751-50EA-4385-8658-89022D463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2715" y="80130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네이버 카페">
            <a:extLst>
              <a:ext uri="{FF2B5EF4-FFF2-40B4-BE49-F238E27FC236}">
                <a16:creationId xmlns:a16="http://schemas.microsoft.com/office/drawing/2014/main" xmlns="" id="{F81D48DF-B197-42D4-9CFC-1261864D1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303" t="2225" r="22354" b="-1"/>
          <a:stretch/>
        </p:blipFill>
        <p:spPr bwMode="auto">
          <a:xfrm>
            <a:off x="1153790" y="3227987"/>
            <a:ext cx="360883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uliweb">
            <a:extLst>
              <a:ext uri="{FF2B5EF4-FFF2-40B4-BE49-F238E27FC236}">
                <a16:creationId xmlns:a16="http://schemas.microsoft.com/office/drawing/2014/main" xmlns="" id="{0E92922C-CB15-45FE-A20B-C370E923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32600" y="3227987"/>
            <a:ext cx="371401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Image result for youtube">
            <a:extLst>
              <a:ext uri="{FF2B5EF4-FFF2-40B4-BE49-F238E27FC236}">
                <a16:creationId xmlns:a16="http://schemas.microsoft.com/office/drawing/2014/main" xmlns="" id="{387C0B15-0CBF-4FFA-AAC6-DCB8E725A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810" b="31715"/>
          <a:stretch/>
        </p:blipFill>
        <p:spPr bwMode="auto">
          <a:xfrm>
            <a:off x="3113700" y="3227987"/>
            <a:ext cx="1077300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xmlns="" id="{FB11FEC5-E875-485B-A7DB-D6A09FB1A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76476060"/>
              </p:ext>
            </p:extLst>
          </p:nvPr>
        </p:nvGraphicFramePr>
        <p:xfrm>
          <a:off x="1927914" y="839616"/>
          <a:ext cx="2782919" cy="1828382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xmlns="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xmlns="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동광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32</a:t>
                      </a: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세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회사원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413220"/>
                  </a:ext>
                </a:extLst>
              </a:tr>
              <a:tr h="3665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</a:rPr>
                        <a:t>중간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9746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02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</a:rPr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xmlns="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475617931"/>
              </p:ext>
            </p:extLst>
          </p:nvPr>
        </p:nvGraphicFramePr>
        <p:xfrm>
          <a:off x="419100" y="1241631"/>
          <a:ext cx="11315700" cy="275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xmlns="" val="89930574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xmlns="" val="1153121089"/>
                    </a:ext>
                  </a:extLst>
                </a:gridCol>
              </a:tblGrid>
              <a:tr h="123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앱 실행 시 필요한 데이터를 로딩 하는 과정에서 출력되는 게임 로딩화면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Loding_M_Img_01.png     /      Loding_M_Logo_01.png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503527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확장자를 제외한 나머지 단어들은 대문자로 시작한다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출력위치의 경우 두개의 이름을 동시에 사용해야 하는 경우 상하 위치에 대한 알파벳을 가장 앞에 붙이고 좌우를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사용하는 이미지가 다수인 경우 번호를 붙여 표기하고 숫자는 무조건 두 자리 수로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1335855"/>
                  </a:ext>
                </a:extLst>
              </a:tr>
            </a:tbl>
          </a:graphicData>
        </a:graphic>
      </p:graphicFrame>
      <p:graphicFrame>
        <p:nvGraphicFramePr>
          <p:cNvPr id="14" name="Google Shape;540;p45">
            <a:extLst>
              <a:ext uri="{FF2B5EF4-FFF2-40B4-BE49-F238E27FC236}">
                <a16:creationId xmlns:a16="http://schemas.microsoft.com/office/drawing/2014/main" xmlns="" id="{65393EAB-417A-4E59-A423-86DA5795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577333351"/>
              </p:ext>
            </p:extLst>
          </p:nvPr>
        </p:nvGraphicFramePr>
        <p:xfrm>
          <a:off x="419100" y="4097554"/>
          <a:ext cx="11315700" cy="2067903"/>
        </p:xfrm>
        <a:graphic>
          <a:graphicData uri="http://schemas.openxmlformats.org/drawingml/2006/table">
            <a:tbl>
              <a:tblPr/>
              <a:tblGrid>
                <a:gridCol w="17382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382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08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3132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4961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2563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씬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출력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ym typeface="Arial"/>
                        </a:rPr>
                        <a:t>Ui</a:t>
                      </a:r>
                      <a:r>
                        <a:rPr lang="ko-KR" altLang="en-US" sz="1000" b="0" u="none" strike="noStrike" cap="none" dirty="0">
                          <a:sym typeface="Arial"/>
                        </a:rPr>
                        <a:t> 종류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ym typeface="Arial"/>
                        </a:rPr>
                        <a:t>기능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ym typeface="Arial"/>
                        </a:rPr>
                        <a:t>확장자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준비화면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Loding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상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버튼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tn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온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png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Strat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Bottom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탭 아이콘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icon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오프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ff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Waiting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Left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Img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Battle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Center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결과화면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Right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BB2ABF8C-1D71-41D2-90BF-1AE92D70AA1C}"/>
              </a:ext>
            </a:extLst>
          </p:cNvPr>
          <p:cNvGrpSpPr/>
          <p:nvPr/>
        </p:nvGrpSpPr>
        <p:grpSpPr>
          <a:xfrm>
            <a:off x="3571251" y="1371600"/>
            <a:ext cx="2248524" cy="1019176"/>
            <a:chOff x="3571251" y="1249550"/>
            <a:chExt cx="2248524" cy="126327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B1DEB739-BF6E-462B-B566-A1B6F5244E30}"/>
                </a:ext>
              </a:extLst>
            </p:cNvPr>
            <p:cNvSpPr/>
            <p:nvPr/>
          </p:nvSpPr>
          <p:spPr>
            <a:xfrm>
              <a:off x="3571251" y="1249550"/>
              <a:ext cx="2248524" cy="12632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1B968C3B-C132-4AFA-A184-AA44093552D4}"/>
                </a:ext>
              </a:extLst>
            </p:cNvPr>
            <p:cNvSpPr/>
            <p:nvPr/>
          </p:nvSpPr>
          <p:spPr>
            <a:xfrm>
              <a:off x="4188050" y="1563469"/>
              <a:ext cx="1014925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팀 로고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32BD97A2-2E22-4550-B42E-3CA9CCF93052}"/>
                </a:ext>
              </a:extLst>
            </p:cNvPr>
            <p:cNvSpPr/>
            <p:nvPr/>
          </p:nvSpPr>
          <p:spPr>
            <a:xfrm>
              <a:off x="4388597" y="1899879"/>
              <a:ext cx="613830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로딩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E168E1AB-A2D9-441C-8C07-B5DCA142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4150627" y="708343"/>
            <a:ext cx="1118349" cy="2356866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xmlns="" id="{CA3FA813-A4F9-4923-B768-FCD8E15AA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49974929"/>
              </p:ext>
            </p:extLst>
          </p:nvPr>
        </p:nvGraphicFramePr>
        <p:xfrm>
          <a:off x="876251" y="1351035"/>
          <a:ext cx="2197968" cy="1041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56">
                  <a:extLst>
                    <a:ext uri="{9D8B030D-6E8A-4147-A177-3AD203B41FA5}">
                      <a16:colId xmlns:a16="http://schemas.microsoft.com/office/drawing/2014/main" xmlns="" val="719301975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xmlns="" val="2895878161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xmlns="" val="4058153096"/>
                    </a:ext>
                  </a:extLst>
                </a:gridCol>
              </a:tblGrid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782287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43400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Bottom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42151797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192ED46F-2C4A-49BD-87E9-82AB8172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1416061" y="702756"/>
            <a:ext cx="1118349" cy="235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94843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xmlns="" id="{1073CEDD-AFD7-40E1-8480-3D2EE5A49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6626232"/>
              </p:ext>
            </p:extLst>
          </p:nvPr>
        </p:nvGraphicFramePr>
        <p:xfrm>
          <a:off x="5274031" y="4007798"/>
          <a:ext cx="6338851" cy="2491621"/>
        </p:xfrm>
        <a:graphic>
          <a:graphicData uri="http://schemas.openxmlformats.org/drawingml/2006/table">
            <a:tbl>
              <a:tblPr/>
              <a:tblGrid>
                <a:gridCol w="6338851">
                  <a:extLst>
                    <a:ext uri="{9D8B030D-6E8A-4147-A177-3AD203B41FA5}">
                      <a16:colId xmlns:a16="http://schemas.microsoft.com/office/drawing/2014/main" xmlns="" val="558762238"/>
                    </a:ext>
                  </a:extLst>
                </a:gridCol>
              </a:tblGrid>
              <a:tr h="32101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전체 씬 흐름도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7285017"/>
                  </a:ext>
                </a:extLst>
              </a:tr>
              <a:tr h="217061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1699307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57BC8E8A-1AB9-4E00-BED3-2061F61B2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90547990"/>
              </p:ext>
            </p:extLst>
          </p:nvPr>
        </p:nvGraphicFramePr>
        <p:xfrm>
          <a:off x="437742" y="4007799"/>
          <a:ext cx="4758015" cy="1730805"/>
        </p:xfrm>
        <a:graphic>
          <a:graphicData uri="http://schemas.openxmlformats.org/drawingml/2006/table">
            <a:tbl>
              <a:tblPr/>
              <a:tblGrid>
                <a:gridCol w="4758015">
                  <a:extLst>
                    <a:ext uri="{9D8B030D-6E8A-4147-A177-3AD203B41FA5}">
                      <a16:colId xmlns:a16="http://schemas.microsoft.com/office/drawing/2014/main" xmlns="" val="558762238"/>
                    </a:ext>
                  </a:extLst>
                </a:gridCol>
              </a:tblGrid>
              <a:tr h="32101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사용할 컴포넌트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7285017"/>
                  </a:ext>
                </a:extLst>
              </a:tr>
              <a:tr h="1409795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16993072"/>
                  </a:ext>
                </a:extLst>
              </a:tr>
            </a:tbl>
          </a:graphicData>
        </a:graphic>
      </p:graphicFrame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xmlns="" id="{BA738E6F-21E4-498F-BE5E-59FCDCFC1CE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xmlns="" val="1806900150"/>
              </p:ext>
            </p:extLst>
          </p:nvPr>
        </p:nvGraphicFramePr>
        <p:xfrm>
          <a:off x="436121" y="1246141"/>
          <a:ext cx="11178705" cy="2726542"/>
        </p:xfrm>
        <a:graphic>
          <a:graphicData uri="http://schemas.openxmlformats.org/drawingml/2006/table">
            <a:tbl>
              <a:tblPr/>
              <a:tblGrid>
                <a:gridCol w="5663122">
                  <a:extLst>
                    <a:ext uri="{9D8B030D-6E8A-4147-A177-3AD203B41FA5}">
                      <a16:colId xmlns:a16="http://schemas.microsoft.com/office/drawing/2014/main" xmlns="" val="1679984071"/>
                    </a:ext>
                  </a:extLst>
                </a:gridCol>
                <a:gridCol w="447472">
                  <a:extLst>
                    <a:ext uri="{9D8B030D-6E8A-4147-A177-3AD203B41FA5}">
                      <a16:colId xmlns:a16="http://schemas.microsoft.com/office/drawing/2014/main" xmlns="" val="3143304771"/>
                    </a:ext>
                  </a:extLst>
                </a:gridCol>
                <a:gridCol w="525294">
                  <a:extLst>
                    <a:ext uri="{9D8B030D-6E8A-4147-A177-3AD203B41FA5}">
                      <a16:colId xmlns:a16="http://schemas.microsoft.com/office/drawing/2014/main" xmlns="" val="218980264"/>
                    </a:ext>
                  </a:extLst>
                </a:gridCol>
                <a:gridCol w="4542817">
                  <a:extLst>
                    <a:ext uri="{9D8B030D-6E8A-4147-A177-3AD203B41FA5}">
                      <a16:colId xmlns:a16="http://schemas.microsoft.com/office/drawing/2014/main" xmlns="" val="481271096"/>
                    </a:ext>
                  </a:extLst>
                </a:gridCol>
              </a:tblGrid>
              <a:tr h="374570">
                <a:tc gridSpan="4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씬 레이어 구성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5965941"/>
                  </a:ext>
                </a:extLst>
              </a:tr>
              <a:tr h="374570"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번호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4658540"/>
                  </a:ext>
                </a:extLst>
              </a:tr>
              <a:tr h="425112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플레이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마다 유저의 플레이가 직접적으로 영향을 미치는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34223605"/>
                  </a:ext>
                </a:extLst>
              </a:tr>
              <a:tr h="441563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  <a:ea typeface="+mn-ea"/>
                        </a:rPr>
                        <a:t>씬 </a:t>
                      </a:r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별 지정된 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를 지정된 위치에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26491539"/>
                  </a:ext>
                </a:extLst>
              </a:tr>
              <a:tr h="421557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하나의 씬 에서 여러가지 기능을 표시해야 할 경우 효과적으로 필요한 요소만 표현하기 위해 사용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 창 밖을 터치할 경우 닫힘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93674635"/>
                  </a:ext>
                </a:extLst>
              </a:tr>
              <a:tr h="316078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시스템 텍스트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+mn-ea"/>
                          <a:ea typeface="+mn-ea"/>
                        </a:rPr>
                        <a:t>씬 의 지정된 위치에 텍스트를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2352104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xmlns="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참고 자료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xmlns="" id="{B4F52445-F124-4408-8BC7-3D476E727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1997194"/>
            <a:ext cx="5562600" cy="145889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CD540E61-059A-4A12-8C32-FB91825110CB}"/>
              </a:ext>
            </a:extLst>
          </p:cNvPr>
          <p:cNvGrpSpPr/>
          <p:nvPr/>
        </p:nvGrpSpPr>
        <p:grpSpPr>
          <a:xfrm>
            <a:off x="5425792" y="4373690"/>
            <a:ext cx="6021428" cy="2075455"/>
            <a:chOff x="4767989" y="3961713"/>
            <a:chExt cx="6313554" cy="217614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66DEE4B5-4B6D-4B4B-933A-7CDD093E9A32}"/>
                </a:ext>
              </a:extLst>
            </p:cNvPr>
            <p:cNvSpPr/>
            <p:nvPr/>
          </p:nvSpPr>
          <p:spPr>
            <a:xfrm>
              <a:off x="4767989" y="4481034"/>
              <a:ext cx="1303138" cy="69934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로고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2D49CE37-9C63-4069-99AD-E618318E2511}"/>
                </a:ext>
              </a:extLst>
            </p:cNvPr>
            <p:cNvSpPr/>
            <p:nvPr/>
          </p:nvSpPr>
          <p:spPr>
            <a:xfrm>
              <a:off x="6335983" y="4270107"/>
              <a:ext cx="1303138" cy="11242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시작화면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5A9C5E6D-EEA0-4D67-85C6-94B473977021}"/>
                </a:ext>
              </a:extLst>
            </p:cNvPr>
            <p:cNvSpPr/>
            <p:nvPr/>
          </p:nvSpPr>
          <p:spPr>
            <a:xfrm>
              <a:off x="7903977" y="4132179"/>
              <a:ext cx="1416232" cy="14119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대기화면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D5E299D9-BDC3-4495-84B3-34C1A4B48CC8}"/>
                </a:ext>
              </a:extLst>
            </p:cNvPr>
            <p:cNvSpPr/>
            <p:nvPr/>
          </p:nvSpPr>
          <p:spPr>
            <a:xfrm>
              <a:off x="9585065" y="3961713"/>
              <a:ext cx="1496478" cy="1741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전투화면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9D47423C-F7E4-4237-87F0-46CCA6A790D0}"/>
                </a:ext>
              </a:extLst>
            </p:cNvPr>
            <p:cNvSpPr/>
            <p:nvPr/>
          </p:nvSpPr>
          <p:spPr>
            <a:xfrm>
              <a:off x="9811113" y="5842326"/>
              <a:ext cx="1044382" cy="2955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결과화면</a:t>
              </a:r>
            </a:p>
          </p:txBody>
        </p:sp>
        <p:sp>
          <p:nvSpPr>
            <p:cNvPr id="15" name="모서리가 둥근 직사각형 20">
              <a:extLst>
                <a:ext uri="{FF2B5EF4-FFF2-40B4-BE49-F238E27FC236}">
                  <a16:creationId xmlns:a16="http://schemas.microsoft.com/office/drawing/2014/main" xmlns="" id="{BAF8B74B-2F76-45CB-BADB-1A4F925E0386}"/>
                </a:ext>
              </a:extLst>
            </p:cNvPr>
            <p:cNvSpPr/>
            <p:nvPr/>
          </p:nvSpPr>
          <p:spPr>
            <a:xfrm>
              <a:off x="4872144" y="4794765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xmlns="" id="{EA4CFEE0-8D7A-4EA5-B73D-788EC4EED60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6071127" y="4830705"/>
              <a:ext cx="264856" cy="152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20">
              <a:extLst>
                <a:ext uri="{FF2B5EF4-FFF2-40B4-BE49-F238E27FC236}">
                  <a16:creationId xmlns:a16="http://schemas.microsoft.com/office/drawing/2014/main" xmlns="" id="{743DAF4F-9BBA-4DD1-A7BF-F17E8DF6DDA6}"/>
                </a:ext>
              </a:extLst>
            </p:cNvPr>
            <p:cNvSpPr/>
            <p:nvPr/>
          </p:nvSpPr>
          <p:spPr>
            <a:xfrm>
              <a:off x="6439554" y="4636517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종료</a:t>
              </a:r>
            </a:p>
          </p:txBody>
        </p:sp>
        <p:sp>
          <p:nvSpPr>
            <p:cNvPr id="18" name="모서리가 둥근 직사각형 20">
              <a:extLst>
                <a:ext uri="{FF2B5EF4-FFF2-40B4-BE49-F238E27FC236}">
                  <a16:creationId xmlns:a16="http://schemas.microsoft.com/office/drawing/2014/main" xmlns="" id="{3E47CF6B-8773-4C5D-82C0-3C0508D0A8DB}"/>
                </a:ext>
              </a:extLst>
            </p:cNvPr>
            <p:cNvSpPr/>
            <p:nvPr/>
          </p:nvSpPr>
          <p:spPr>
            <a:xfrm>
              <a:off x="6439554" y="4995354"/>
              <a:ext cx="1089208" cy="288944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환경 설정</a:t>
              </a:r>
            </a:p>
          </p:txBody>
        </p:sp>
        <p:sp>
          <p:nvSpPr>
            <p:cNvPr id="19" name="모서리가 둥근 직사각형 20">
              <a:extLst>
                <a:ext uri="{FF2B5EF4-FFF2-40B4-BE49-F238E27FC236}">
                  <a16:creationId xmlns:a16="http://schemas.microsoft.com/office/drawing/2014/main" xmlns="" id="{D50B8248-FD28-48C9-A357-2AB5D569F398}"/>
                </a:ext>
              </a:extLst>
            </p:cNvPr>
            <p:cNvSpPr/>
            <p:nvPr/>
          </p:nvSpPr>
          <p:spPr>
            <a:xfrm>
              <a:off x="7985328" y="4484938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0" name="모서리가 둥근 직사각형 20">
              <a:extLst>
                <a:ext uri="{FF2B5EF4-FFF2-40B4-BE49-F238E27FC236}">
                  <a16:creationId xmlns:a16="http://schemas.microsoft.com/office/drawing/2014/main" xmlns="" id="{076A095A-5983-46E1-A8B8-17659A94C0F9}"/>
                </a:ext>
              </a:extLst>
            </p:cNvPr>
            <p:cNvSpPr/>
            <p:nvPr/>
          </p:nvSpPr>
          <p:spPr>
            <a:xfrm>
              <a:off x="7985328" y="483814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xmlns="" id="{942EEFDD-7389-4EAC-9107-775A1C81AEA0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9320209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31">
              <a:extLst>
                <a:ext uri="{FF2B5EF4-FFF2-40B4-BE49-F238E27FC236}">
                  <a16:creationId xmlns:a16="http://schemas.microsoft.com/office/drawing/2014/main" xmlns="" id="{4CBD0E30-3202-4619-9DE6-03E775900FCF}"/>
                </a:ext>
              </a:extLst>
            </p:cNvPr>
            <p:cNvCxnSpPr>
              <a:cxnSpLocks/>
              <a:stCxn id="14" idx="1"/>
              <a:endCxn id="12" idx="2"/>
            </p:cNvCxnSpPr>
            <p:nvPr/>
          </p:nvCxnSpPr>
          <p:spPr>
            <a:xfrm rot="10800000">
              <a:off x="8612093" y="5544106"/>
              <a:ext cx="1199020" cy="445986"/>
            </a:xfrm>
            <a:prstGeom prst="bentConnector2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0">
              <a:extLst>
                <a:ext uri="{FF2B5EF4-FFF2-40B4-BE49-F238E27FC236}">
                  <a16:creationId xmlns:a16="http://schemas.microsoft.com/office/drawing/2014/main" xmlns="" id="{0730BE83-EA92-4E67-AB49-7CB0AB2B1110}"/>
                </a:ext>
              </a:extLst>
            </p:cNvPr>
            <p:cNvSpPr/>
            <p:nvPr/>
          </p:nvSpPr>
          <p:spPr>
            <a:xfrm>
              <a:off x="9703159" y="5346162"/>
              <a:ext cx="1246600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부활</a:t>
              </a:r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xmlns="" id="{B0BEFA3D-0DB1-45D3-B5D8-1592EA7B3A24}"/>
                </a:ext>
              </a:extLst>
            </p:cNvPr>
            <p:cNvSpPr/>
            <p:nvPr/>
          </p:nvSpPr>
          <p:spPr>
            <a:xfrm>
              <a:off x="7985328" y="5202860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sp>
          <p:nvSpPr>
            <p:cNvPr id="25" name="모서리가 둥근 직사각형 20">
              <a:extLst>
                <a:ext uri="{FF2B5EF4-FFF2-40B4-BE49-F238E27FC236}">
                  <a16:creationId xmlns:a16="http://schemas.microsoft.com/office/drawing/2014/main" xmlns="" id="{89AB4F30-2777-452C-8250-C116029EA10A}"/>
                </a:ext>
              </a:extLst>
            </p:cNvPr>
            <p:cNvSpPr/>
            <p:nvPr/>
          </p:nvSpPr>
          <p:spPr>
            <a:xfrm>
              <a:off x="9703159" y="426352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6" name="모서리가 둥근 직사각형 20">
              <a:extLst>
                <a:ext uri="{FF2B5EF4-FFF2-40B4-BE49-F238E27FC236}">
                  <a16:creationId xmlns:a16="http://schemas.microsoft.com/office/drawing/2014/main" xmlns="" id="{530D306D-B70F-4C6C-928B-FF3712E11413}"/>
                </a:ext>
              </a:extLst>
            </p:cNvPr>
            <p:cNvSpPr/>
            <p:nvPr/>
          </p:nvSpPr>
          <p:spPr>
            <a:xfrm>
              <a:off x="9703159" y="4616726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sp>
          <p:nvSpPr>
            <p:cNvPr id="27" name="모서리가 둥근 직사각형 20">
              <a:extLst>
                <a:ext uri="{FF2B5EF4-FFF2-40B4-BE49-F238E27FC236}">
                  <a16:creationId xmlns:a16="http://schemas.microsoft.com/office/drawing/2014/main" xmlns="" id="{11F6C995-B1DC-4956-BFE8-894B63D2A677}"/>
                </a:ext>
              </a:extLst>
            </p:cNvPr>
            <p:cNvSpPr/>
            <p:nvPr/>
          </p:nvSpPr>
          <p:spPr>
            <a:xfrm>
              <a:off x="9703159" y="4981444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xmlns="" id="{9353566E-0486-455F-BAF1-517F089EE703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7639121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xmlns="" id="{49ED4A79-2E59-451A-9935-A1C67A3431F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10333304" y="5702749"/>
              <a:ext cx="0" cy="139577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CA7C4048-8C50-4105-B29D-1329EB596239}"/>
              </a:ext>
            </a:extLst>
          </p:cNvPr>
          <p:cNvSpPr/>
          <p:nvPr/>
        </p:nvSpPr>
        <p:spPr>
          <a:xfrm>
            <a:off x="511309" y="4582629"/>
            <a:ext cx="972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32" name="모서리가 둥근 사각형 설명선 15">
            <a:extLst>
              <a:ext uri="{FF2B5EF4-FFF2-40B4-BE49-F238E27FC236}">
                <a16:creationId xmlns:a16="http://schemas.microsoft.com/office/drawing/2014/main" xmlns="" id="{6B5147B3-749F-4B0E-B3D8-32080372FA95}"/>
              </a:ext>
            </a:extLst>
          </p:cNvPr>
          <p:cNvSpPr/>
          <p:nvPr/>
        </p:nvSpPr>
        <p:spPr>
          <a:xfrm>
            <a:off x="1231179" y="5256448"/>
            <a:ext cx="972000" cy="25200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029B467-4FAD-4F36-89CE-D0DB1D0D0842}"/>
              </a:ext>
            </a:extLst>
          </p:cNvPr>
          <p:cNvSpPr/>
          <p:nvPr/>
        </p:nvSpPr>
        <p:spPr>
          <a:xfrm>
            <a:off x="2670919" y="4582629"/>
            <a:ext cx="972000" cy="2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xmlns="" id="{34EBFC45-A923-44F2-98B6-A95E764BEB5C}"/>
              </a:ext>
            </a:extLst>
          </p:cNvPr>
          <p:cNvSpPr/>
          <p:nvPr/>
        </p:nvSpPr>
        <p:spPr>
          <a:xfrm>
            <a:off x="871244" y="4923017"/>
            <a:ext cx="972000" cy="252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E74EC9A-94D7-4E66-AFD0-7C98E6BF5151}"/>
              </a:ext>
            </a:extLst>
          </p:cNvPr>
          <p:cNvSpPr/>
          <p:nvPr/>
        </p:nvSpPr>
        <p:spPr>
          <a:xfrm>
            <a:off x="1591114" y="4582629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1BE7D119-447A-440F-8D9A-DC286B413C0D}"/>
              </a:ext>
            </a:extLst>
          </p:cNvPr>
          <p:cNvSpPr/>
          <p:nvPr/>
        </p:nvSpPr>
        <p:spPr>
          <a:xfrm>
            <a:off x="3750728" y="4582629"/>
            <a:ext cx="97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E6960B8F-34DC-4112-856A-14188C0BAB74}"/>
              </a:ext>
            </a:extLst>
          </p:cNvPr>
          <p:cNvSpPr/>
          <p:nvPr/>
        </p:nvSpPr>
        <p:spPr>
          <a:xfrm>
            <a:off x="3030854" y="4923018"/>
            <a:ext cx="972000" cy="25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AF782F9D-F248-4539-AC48-59296CE3B388}"/>
              </a:ext>
            </a:extLst>
          </p:cNvPr>
          <p:cNvSpPr/>
          <p:nvPr/>
        </p:nvSpPr>
        <p:spPr>
          <a:xfrm>
            <a:off x="2310984" y="5282942"/>
            <a:ext cx="972000" cy="25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373ADCEF-B292-4FA5-BBC6-C3989BB2EE03}"/>
              </a:ext>
            </a:extLst>
          </p:cNvPr>
          <p:cNvSpPr/>
          <p:nvPr/>
        </p:nvSpPr>
        <p:spPr>
          <a:xfrm>
            <a:off x="1951049" y="4944472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38848A97-096B-4B83-BA79-CAFB2CD9A0D4}"/>
              </a:ext>
            </a:extLst>
          </p:cNvPr>
          <p:cNvSpPr/>
          <p:nvPr/>
        </p:nvSpPr>
        <p:spPr>
          <a:xfrm>
            <a:off x="4120948" y="4910048"/>
            <a:ext cx="972000" cy="25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xmlns="" val="2928731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sz="half" idx="2"/>
          </p:nvPr>
        </p:nvGraphicFramePr>
        <p:xfrm>
          <a:off x="5411788" y="962025"/>
          <a:ext cx="6334126" cy="5162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587"/>
                <a:gridCol w="4935539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기획 설명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버튼의 경우 터치 인식 범위가 있으며 출력하는 이미지 보다 상대적으로 큰 넓이로 구현예정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버튼 이미지의 경우 활성화 상태와 비활성화 상태 두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가지 리소스를 만들어 사용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버튼과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버튼의 경우 기본 버튼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에 해당하는 이미지를 출력한다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추가로 상단에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프로그레스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바를 올려놓아 지속시간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과 재사용대기시간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스킬쿨타임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을 표현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스킬의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경우 버튼 아이콘 상단에 숫자 텍스트로 재사용대기시간을 표시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버프의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경우 이미지 하단에 숫자 텍스트로 지속시간을 표시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손가락으로 조작하는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게임 특성상 터치 영역이 좁을 경우 터치 미스의 발생시 예상 됨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유저 편의성 증가를 위해 활성화 상태와 비활성화 상태를 유저가 직접 버튼을 누르지 않아도 알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수 있도록 해야 함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특수하게 스킬 버튼과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버튼의 경우 시간적 요소가 중요하기 때문에 해당 정보를 직관적으로 알 수 있도록 유저가 직접 버튼을 누르는 버튼 상단에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프로그레스바를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놓아 쉽게 알 수 있도록 함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프로그레스바가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잘 보이지 않는 경우가 있을 것이라 판단해 따로 시간 값을 텍스트로 출력하기로 함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스킬 버튼의 경우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버튼에 비해 출력 이미지 크기가 크기 때문에 시간 값을 아이콘에 겹쳐 출력 가능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버튼의 경우 상대적으로 매우 작은 크기로 캐릭터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상태값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방어막 개수 등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과 비슷한 위치에 출력됨으로 따로 시간 값을 버튼에 겹쳐 출력하게 되면 잘 보이지 않을 수 있기 때문에 따로 하단에 출력하도록 함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</a:tr>
            </a:tbl>
          </a:graphicData>
        </a:graphic>
      </p:graphicFrame>
      <p:sp>
        <p:nvSpPr>
          <p:cNvPr id="6" name="제목 3">
            <a:extLst>
              <a:ext uri="{FF2B5EF4-FFF2-40B4-BE49-F238E27FC236}">
                <a16:creationId xmlns:a16="http://schemas.microsoft.com/office/drawing/2014/main" xmlns="" id="{FB831DC5-EDB0-4EAE-BAB9-B811944D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버튼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pic>
        <p:nvPicPr>
          <p:cNvPr id="23" name="내용 개체 틀 22" descr="다른, 컴퓨터이(가) 표시된 사진&#10;&#10;자동 생성된 설명">
            <a:extLst>
              <a:ext uri="{FF2B5EF4-FFF2-40B4-BE49-F238E27FC236}">
                <a16:creationId xmlns:a16="http://schemas.microsoft.com/office/drawing/2014/main" xmlns="" id="{5BBD8721-3F49-4E2C-B408-DFC76DB7AF7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2608" y="3350658"/>
            <a:ext cx="4640942" cy="2909410"/>
          </a:xfrm>
        </p:spPr>
      </p:pic>
      <p:pic>
        <p:nvPicPr>
          <p:cNvPr id="11" name="Picture 3" descr="C:\Users\Administrator\Desktop\그림1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3633" y="1252919"/>
            <a:ext cx="2980698" cy="2090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329020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2E42997-0400-47F4-A979-F7E66B190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2505" y="733668"/>
            <a:ext cx="6333189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전투 시 출력되는 스킬 아이콘과 버프 아이콘을 통해 재사용 대기시간과 유지 시간 정보를 유저에게 전달하기 위해 기획함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스킬의 경우 해당 스킬을 의미하는 이미지 위에 투명한 서클 </a:t>
            </a:r>
            <a:r>
              <a:rPr lang="ko-KR" altLang="en-US" sz="1200" dirty="0" err="1"/>
              <a:t>프로그레스를</a:t>
            </a:r>
            <a:r>
              <a:rPr lang="ko-KR" altLang="en-US" sz="1200" dirty="0"/>
              <a:t> 올리고 최상단에 해당 스킬의 재사용 대기시간을 출력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이때 스킬 버튼을 비활성화 되면 터치하여도 스킬을 사용할 수 없음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버프 아이콘의 경우 캐릭터 상태태를 출력하는 </a:t>
            </a:r>
            <a:r>
              <a:rPr lang="en-US" altLang="ko-KR" sz="1200" dirty="0"/>
              <a:t>UI</a:t>
            </a:r>
            <a:r>
              <a:rPr lang="ko-KR" altLang="en-US" sz="1200" dirty="0"/>
              <a:t>와 함께 화면에 상단에 출력됨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이때 스킬 버튼에 비해 작은 크기의 </a:t>
            </a:r>
            <a:r>
              <a:rPr lang="en-US" altLang="ko-KR" sz="1200" dirty="0"/>
              <a:t>Ui</a:t>
            </a:r>
            <a:r>
              <a:rPr lang="ko-KR" altLang="en-US" sz="1200" dirty="0"/>
              <a:t>로 출력되는데 이유는 전투 시 버스 아이콘 보다는 전투가 진행되는 배경에 유저의 시선이 집중되기 때문에 화면을 가리지 않는 선에서 최소한의 정보만 전달하기 위해 버프 아이콘을 스킬 아이콘에 비해 작게 설계함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게임에서 버프는 유저가 직접 재화를 소비해 소비 아이템을 구매해 사용이 가능하기 때문에 유지 시간을 확인해 적절한 타이밍에 소비할 수 있도록 아이콘 아래에 숫자 텍스트로 출력하도록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미니맵의</a:t>
            </a:r>
            <a:r>
              <a:rPr lang="ko-KR" altLang="en-US" sz="1200" dirty="0"/>
              <a:t> 경우 배경 이미지 상단에 이미지를 출력해 현재 유저의 위치와 인접한 방의 정보를 출력함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항상 유저가 있는 방의 위치를 가운데 출력하며 상하좌우에 인접방의 정보를 출력하는 방식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현재 방에서 유저가 다른 방으로 이동하게 되면 </a:t>
            </a:r>
            <a:r>
              <a:rPr lang="ko-KR" altLang="en-US" sz="1200" dirty="0" err="1"/>
              <a:t>미니맵</a:t>
            </a:r>
            <a:r>
              <a:rPr lang="ko-KR" altLang="en-US" sz="1200" dirty="0"/>
              <a:t> </a:t>
            </a:r>
            <a:r>
              <a:rPr lang="en-US" altLang="ko-KR" sz="1200" dirty="0"/>
              <a:t>UI 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출력하지 않음</a:t>
            </a:r>
          </a:p>
        </p:txBody>
      </p:sp>
      <p:pic>
        <p:nvPicPr>
          <p:cNvPr id="12" name="내용 개체 틀 1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143C257-1069-47DE-8C5C-21BB3D492BA8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6306" y="3576514"/>
            <a:ext cx="4822388" cy="2686298"/>
          </a:xfr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xmlns="" id="{FB831DC5-EDB0-4EAE-BAB9-B811944D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사항 기획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B369E0E-8E29-4A47-A657-734EFBF65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01517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9FD57DA-FF1C-4909-98CA-D663A4C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75"/>
            <a:ext cx="10515600" cy="474663"/>
          </a:xfrm>
        </p:spPr>
        <p:txBody>
          <a:bodyPr/>
          <a:lstStyle/>
          <a:p>
            <a:r>
              <a:rPr lang="ko-KR" altLang="en-US" dirty="0"/>
              <a:t>세부 </a:t>
            </a:r>
            <a:r>
              <a:rPr lang="en-US" altLang="ko-KR" dirty="0"/>
              <a:t>UI </a:t>
            </a:r>
            <a:r>
              <a:rPr lang="ko-KR" altLang="en-US" dirty="0"/>
              <a:t>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614B8A2-08A7-4029-A4F4-AD73B4591E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CDD2448-7E26-4735-89AE-4E83E0B44DE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940F7597-66AC-4B08-AB63-F11E9122D2A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767C379C-FCA5-49E0-947C-3FFDCDB3F1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xmlns="" id="{C4D3A6A2-5CFB-4BD6-AC7E-3EBE55B4EC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16362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6A22789-7C38-4239-8D42-DF088B84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세부 </a:t>
            </a:r>
            <a:r>
              <a:rPr lang="en-US" altLang="ko-KR" dirty="0"/>
              <a:t>UI </a:t>
            </a:r>
            <a:r>
              <a:rPr lang="ko-KR" altLang="en-US" dirty="0"/>
              <a:t>분석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8687C951-A888-4331-9773-C6BACD20B3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FE04828-C2BA-4FD3-9171-DBB72F5A5C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89BD619-0703-4D0A-8132-2EEFEEC42434}"/>
              </a:ext>
            </a:extLst>
          </p:cNvPr>
          <p:cNvSpPr/>
          <p:nvPr/>
        </p:nvSpPr>
        <p:spPr>
          <a:xfrm>
            <a:off x="5960091" y="2543635"/>
            <a:ext cx="68526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xmlns="" id="{2C2951D0-C0DB-4551-A90C-CB19000E6E25}"/>
              </a:ext>
            </a:extLst>
          </p:cNvPr>
          <p:cNvSpPr/>
          <p:nvPr/>
        </p:nvSpPr>
        <p:spPr>
          <a:xfrm>
            <a:off x="6854707" y="3040284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16" name="직선 화살표 연결선 33">
            <a:extLst>
              <a:ext uri="{FF2B5EF4-FFF2-40B4-BE49-F238E27FC236}">
                <a16:creationId xmlns:a16="http://schemas.microsoft.com/office/drawing/2014/main" xmlns="" id="{9F7398F4-05DC-4CC8-BB75-D70A439055BC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600926" y="3154496"/>
            <a:ext cx="253781" cy="1305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33">
            <a:extLst>
              <a:ext uri="{FF2B5EF4-FFF2-40B4-BE49-F238E27FC236}">
                <a16:creationId xmlns:a16="http://schemas.microsoft.com/office/drawing/2014/main" xmlns="" id="{4AAF4CC6-76D6-400A-BB10-66F1C731D207}"/>
              </a:ext>
            </a:extLst>
          </p:cNvPr>
          <p:cNvCxnSpPr>
            <a:cxnSpLocks/>
            <a:stCxn id="14" idx="0"/>
            <a:endCxn id="12" idx="3"/>
          </p:cNvCxnSpPr>
          <p:nvPr/>
        </p:nvCxnSpPr>
        <p:spPr>
          <a:xfrm rot="16200000" flipV="1">
            <a:off x="6730587" y="2573530"/>
            <a:ext cx="381526" cy="5519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33">
            <a:extLst>
              <a:ext uri="{FF2B5EF4-FFF2-40B4-BE49-F238E27FC236}">
                <a16:creationId xmlns:a16="http://schemas.microsoft.com/office/drawing/2014/main" xmlns="" id="{92917162-B47D-4C13-92F5-1CF57330BE44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6394223" y="3612513"/>
            <a:ext cx="1146925" cy="45931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0F0C853-A0B2-4058-A4AA-5FE9C189B472}"/>
              </a:ext>
            </a:extLst>
          </p:cNvPr>
          <p:cNvSpPr/>
          <p:nvPr/>
        </p:nvSpPr>
        <p:spPr>
          <a:xfrm>
            <a:off x="433429" y="381989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F6C27087-424C-4C7C-914A-0EAE15576685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874380" y="4003227"/>
            <a:ext cx="365496" cy="45931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내용 개체 틀 25">
            <a:extLst>
              <a:ext uri="{FF2B5EF4-FFF2-40B4-BE49-F238E27FC236}">
                <a16:creationId xmlns:a16="http://schemas.microsoft.com/office/drawing/2014/main" xmlns="" id="{EF8E4B98-E9FA-47CE-B1D5-F95C25D519A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graphicFrame>
        <p:nvGraphicFramePr>
          <p:cNvPr id="35" name="표 13">
            <a:extLst>
              <a:ext uri="{FF2B5EF4-FFF2-40B4-BE49-F238E27FC236}">
                <a16:creationId xmlns:a16="http://schemas.microsoft.com/office/drawing/2014/main" xmlns="" id="{4A58E1BD-0291-49CE-A592-18822E7F997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xmlns="" val="1180283093"/>
              </p:ext>
            </p:extLst>
          </p:nvPr>
        </p:nvGraphicFramePr>
        <p:xfrm>
          <a:off x="7589838" y="1787525"/>
          <a:ext cx="4153883" cy="3357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xmlns="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xmlns="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초상화를 긴 시간 터치하는 것으로 캐릭터의 상세 능력치를 확인할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방어막 보유 개수를 보여주는 이미지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공격 받을 때 마다 감소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일정 시간 공격 받지 않을 때 회복됨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체력을 이미지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텍스트로 동시에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적용된 특성을 보여주는 이미지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터치하는 것으로 효과를 확인 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보유한 재화를 표시함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몬스터 또는 플레이어 캐릭터 이미지 상단에 체력을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557059"/>
                  </a:ext>
                </a:extLst>
              </a:tr>
            </a:tbl>
          </a:graphicData>
        </a:graphic>
      </p:graphicFrame>
      <p:graphicFrame>
        <p:nvGraphicFramePr>
          <p:cNvPr id="39" name="표 56">
            <a:extLst>
              <a:ext uri="{FF2B5EF4-FFF2-40B4-BE49-F238E27FC236}">
                <a16:creationId xmlns:a16="http://schemas.microsoft.com/office/drawing/2014/main" xmlns="" id="{0D1308B6-C803-4CE2-A2ED-2CF92FCBBAF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xmlns="" val="1230480859"/>
              </p:ext>
            </p:extLst>
          </p:nvPr>
        </p:nvGraphicFramePr>
        <p:xfrm>
          <a:off x="7589838" y="5251799"/>
          <a:ext cx="4153883" cy="942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xmlns="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2731794"/>
                  </a:ext>
                </a:extLst>
              </a:tr>
              <a:tr h="57641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모티브로 했던 게임과 비슷한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6365787"/>
                  </a:ext>
                </a:extLst>
              </a:tr>
            </a:tbl>
          </a:graphicData>
        </a:graphic>
      </p:graphicFrame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xmlns="" id="{223E88C2-0ED6-4054-8827-BD30EDD2BEFE}"/>
              </a:ext>
            </a:extLst>
          </p:cNvPr>
          <p:cNvSpPr/>
          <p:nvPr/>
        </p:nvSpPr>
        <p:spPr>
          <a:xfrm>
            <a:off x="9205459" y="5981700"/>
            <a:ext cx="922640" cy="482759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5640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5199C0C5-C699-40B5-81A1-9B137891B7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B9C446F-CA03-44DC-840E-87F3D75CD4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xmlns="" id="{22D82D74-ED4F-41DC-BBD7-ECA73C744C2F}"/>
              </a:ext>
            </a:extLst>
          </p:cNvPr>
          <p:cNvSpPr/>
          <p:nvPr/>
        </p:nvSpPr>
        <p:spPr>
          <a:xfrm>
            <a:off x="4399743" y="2481942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1" name="직선 화살표 연결선 33">
            <a:extLst>
              <a:ext uri="{FF2B5EF4-FFF2-40B4-BE49-F238E27FC236}">
                <a16:creationId xmlns:a16="http://schemas.microsoft.com/office/drawing/2014/main" xmlns="" id="{4D4A7AD6-C5E9-4D18-8394-4A8DAF31D1C7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5418057" y="2263109"/>
            <a:ext cx="440935" cy="1107026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33">
            <a:extLst>
              <a:ext uri="{FF2B5EF4-FFF2-40B4-BE49-F238E27FC236}">
                <a16:creationId xmlns:a16="http://schemas.microsoft.com/office/drawing/2014/main" xmlns="" id="{B3C0E376-7504-4764-8CA6-5EC6AC5DA7BC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4014947" y="2596153"/>
            <a:ext cx="384797" cy="27118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5171025-8981-4E34-9E69-735F468C6584}"/>
              </a:ext>
            </a:extLst>
          </p:cNvPr>
          <p:cNvSpPr/>
          <p:nvPr/>
        </p:nvSpPr>
        <p:spPr>
          <a:xfrm>
            <a:off x="434975" y="380302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82D24261-DD1A-4FB5-9229-53A4CEE39E75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866721" y="3995568"/>
            <a:ext cx="382360" cy="45776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xmlns="" id="{AACB705C-045B-4CB7-B2B6-76A92DBEB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세부 </a:t>
            </a:r>
            <a:r>
              <a:rPr lang="en-US" altLang="ko-KR" dirty="0"/>
              <a:t>UI </a:t>
            </a:r>
            <a:r>
              <a:rPr lang="ko-KR" altLang="en-US" dirty="0"/>
              <a:t>분석</a:t>
            </a:r>
          </a:p>
        </p:txBody>
      </p:sp>
      <p:pic>
        <p:nvPicPr>
          <p:cNvPr id="29" name="내용 개체 틀 25">
            <a:extLst>
              <a:ext uri="{FF2B5EF4-FFF2-40B4-BE49-F238E27FC236}">
                <a16:creationId xmlns:a16="http://schemas.microsoft.com/office/drawing/2014/main" xmlns="" id="{86CBE043-045D-425C-8116-F58A6096BA2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graphicFrame>
        <p:nvGraphicFramePr>
          <p:cNvPr id="32" name="표 13">
            <a:extLst>
              <a:ext uri="{FF2B5EF4-FFF2-40B4-BE49-F238E27FC236}">
                <a16:creationId xmlns:a16="http://schemas.microsoft.com/office/drawing/2014/main" xmlns="" id="{6B8A38FC-ABEB-463B-BF3F-809649296CE7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xmlns="" val="1326005160"/>
              </p:ext>
            </p:extLst>
          </p:nvPr>
        </p:nvGraphicFramePr>
        <p:xfrm>
          <a:off x="7589838" y="1787525"/>
          <a:ext cx="4153581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12">
                  <a:extLst>
                    <a:ext uri="{9D8B030D-6E8A-4147-A177-3AD203B41FA5}">
                      <a16:colId xmlns:a16="http://schemas.microsoft.com/office/drawing/2014/main" xmlns="" val="173865257"/>
                    </a:ext>
                  </a:extLst>
                </a:gridCol>
                <a:gridCol w="3416369">
                  <a:extLst>
                    <a:ext uri="{9D8B030D-6E8A-4147-A177-3AD203B41FA5}">
                      <a16:colId xmlns:a16="http://schemas.microsoft.com/office/drawing/2014/main" xmlns="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일시정지 이미지와 버튼이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방을 클리어 하면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등장함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등장한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의 이미지 위에 이름 텍스트가 출력됨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근처로 이동하면 공격 버튼을 상호작용으로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비전투시 방 진행사항을 보여주는 이미지와 텍스트를 출력함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전투시 사라짐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11389357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터치 시 무기 교체하여 전투 진행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무기 이미지를 긴 시간 터치하는 것으로 성능을 확인 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0126052"/>
                  </a:ext>
                </a:extLst>
              </a:tr>
            </a:tbl>
          </a:graphicData>
        </a:graphic>
      </p:graphicFrame>
      <p:graphicFrame>
        <p:nvGraphicFramePr>
          <p:cNvPr id="35" name="표 56">
            <a:extLst>
              <a:ext uri="{FF2B5EF4-FFF2-40B4-BE49-F238E27FC236}">
                <a16:creationId xmlns:a16="http://schemas.microsoft.com/office/drawing/2014/main" xmlns="" id="{CE47AF66-758C-4F92-AA61-21132CA7078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xmlns="" val="1941425216"/>
              </p:ext>
            </p:extLst>
          </p:nvPr>
        </p:nvGraphicFramePr>
        <p:xfrm>
          <a:off x="7589838" y="4729163"/>
          <a:ext cx="4153580" cy="1394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580">
                  <a:extLst>
                    <a:ext uri="{9D8B030D-6E8A-4147-A177-3AD203B41FA5}">
                      <a16:colId xmlns:a16="http://schemas.microsoft.com/office/drawing/2014/main" xmlns="" val="3925580083"/>
                    </a:ext>
                  </a:extLst>
                </a:gridCol>
              </a:tblGrid>
              <a:tr h="4599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2731794"/>
                  </a:ext>
                </a:extLst>
              </a:tr>
              <a:tr h="93456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6365787"/>
                  </a:ext>
                </a:extLst>
              </a:tr>
            </a:tbl>
          </a:graphicData>
        </a:graphic>
      </p:graphicFrame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xmlns="" id="{D69CB755-BD43-46D0-A63F-58DE69BB4212}"/>
              </a:ext>
            </a:extLst>
          </p:cNvPr>
          <p:cNvSpPr/>
          <p:nvPr/>
        </p:nvSpPr>
        <p:spPr>
          <a:xfrm>
            <a:off x="9345158" y="6035319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5991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xmlns="" id="{670D03C3-85EC-4868-A990-CF8F7109D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43921448"/>
              </p:ext>
            </p:extLst>
          </p:nvPr>
        </p:nvGraphicFramePr>
        <p:xfrm>
          <a:off x="419100" y="1221596"/>
          <a:ext cx="11315700" cy="52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xmlns="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xmlns="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xmlns="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xmlns="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19.11.27(4)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정재호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분석자료를 추가한 이후 분석 정보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템플릿 장식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게임 씬 전환 정보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7962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분석 자료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정보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네이밍 규칙 정립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레이어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흐름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19.11.29(4)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19.11.29(2)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19.11.30(6)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19.12.01(3)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42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필요 없는 슬라이드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159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19.12.02(1)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1682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19.12.03(4)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자료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5725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19.12.05()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8285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757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2396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0286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7691810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DFF43886-8E90-4DEC-A4C8-711B222811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73D0D991-9FE8-495F-94AE-A97C17ECA8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보스방에 유저가 입장했을 때 </a:t>
            </a:r>
            <a:r>
              <a:rPr lang="en-US" altLang="ko-KR" dirty="0"/>
              <a:t>UI </a:t>
            </a:r>
            <a:r>
              <a:rPr lang="ko-KR" altLang="en-US" dirty="0"/>
              <a:t>변경되는 요소 표현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D970D8C3-A3BC-411D-9A8B-9D4156148D2E}"/>
              </a:ext>
            </a:extLst>
          </p:cNvPr>
          <p:cNvSpPr/>
          <p:nvPr/>
        </p:nvSpPr>
        <p:spPr>
          <a:xfrm>
            <a:off x="462495" y="3720234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B3267233-213B-4EC6-B562-65290C32D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세부 </a:t>
            </a:r>
            <a:r>
              <a:rPr lang="en-US" altLang="ko-KR" dirty="0"/>
              <a:t>UI </a:t>
            </a:r>
            <a:r>
              <a:rPr lang="ko-KR" altLang="en-US" dirty="0"/>
              <a:t>분석</a:t>
            </a:r>
          </a:p>
        </p:txBody>
      </p:sp>
      <p:pic>
        <p:nvPicPr>
          <p:cNvPr id="27" name="내용 개체 틀 25">
            <a:extLst>
              <a:ext uri="{FF2B5EF4-FFF2-40B4-BE49-F238E27FC236}">
                <a16:creationId xmlns:a16="http://schemas.microsoft.com/office/drawing/2014/main" xmlns="" id="{21EEFEDF-0099-4008-8478-842D161C9B5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graphicFrame>
        <p:nvGraphicFramePr>
          <p:cNvPr id="30" name="표 13">
            <a:extLst>
              <a:ext uri="{FF2B5EF4-FFF2-40B4-BE49-F238E27FC236}">
                <a16:creationId xmlns:a16="http://schemas.microsoft.com/office/drawing/2014/main" xmlns="" id="{C39FEDE8-566C-437A-B4FA-2ABD66A16A1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xmlns="" val="1091243265"/>
              </p:ext>
            </p:extLst>
          </p:nvPr>
        </p:nvGraphicFramePr>
        <p:xfrm>
          <a:off x="7589838" y="1787525"/>
          <a:ext cx="415388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xmlns="" val="173865257"/>
                    </a:ext>
                  </a:extLst>
                </a:gridCol>
                <a:gridCol w="3416617">
                  <a:extLst>
                    <a:ext uri="{9D8B030D-6E8A-4147-A177-3AD203B41FA5}">
                      <a16:colId xmlns:a16="http://schemas.microsoft.com/office/drawing/2014/main" xmlns="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현제 효과 적용 중인 버프를 이미지로 캐릭터 상태정보 하단에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이름과 레벨을 통해 난이도를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보스의 행동이 다른 일반 </a:t>
                      </a:r>
                      <a:r>
                        <a:rPr lang="ko-KR" altLang="en-US" sz="1000" dirty="0" err="1"/>
                        <a:t>몬스터들에</a:t>
                      </a:r>
                      <a:r>
                        <a:rPr lang="ko-KR" altLang="en-US" sz="1000" dirty="0"/>
                        <a:t> 비해 역동적임으로 유저에게 체력 정보를 전달하기 힘들어 질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 캐릭터 상단에 기존의 </a:t>
                      </a:r>
                      <a:r>
                        <a:rPr lang="ko-KR" altLang="en-US" sz="1000" dirty="0" err="1"/>
                        <a:t>몬스터들</a:t>
                      </a:r>
                      <a:r>
                        <a:rPr lang="ko-KR" altLang="en-US" sz="1000" dirty="0"/>
                        <a:t> 보다 상대적으로 더 큰 체력 바를 이미지로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11389357"/>
                  </a:ext>
                </a:extLst>
              </a:tr>
            </a:tbl>
          </a:graphicData>
        </a:graphic>
      </p:graphicFrame>
      <p:graphicFrame>
        <p:nvGraphicFramePr>
          <p:cNvPr id="33" name="표 56">
            <a:extLst>
              <a:ext uri="{FF2B5EF4-FFF2-40B4-BE49-F238E27FC236}">
                <a16:creationId xmlns:a16="http://schemas.microsoft.com/office/drawing/2014/main" xmlns="" id="{65DF6214-F14A-46B3-BE38-CF195F76A74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xmlns="" val="1253055627"/>
              </p:ext>
            </p:extLst>
          </p:nvPr>
        </p:nvGraphicFramePr>
        <p:xfrm>
          <a:off x="7589838" y="4209964"/>
          <a:ext cx="4153882" cy="1913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xmlns="" val="3925580083"/>
                    </a:ext>
                  </a:extLst>
                </a:gridCol>
              </a:tblGrid>
              <a:tr h="47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2731794"/>
                  </a:ext>
                </a:extLst>
              </a:tr>
              <a:tr h="144011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6365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94640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내용 개체 틀 25">
            <a:extLst>
              <a:ext uri="{FF2B5EF4-FFF2-40B4-BE49-F238E27FC236}">
                <a16:creationId xmlns:a16="http://schemas.microsoft.com/office/drawing/2014/main" xmlns="" id="{CF321C8E-524E-4A32-A0EB-C8F15BE1D8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F4F72EBB-78C2-4953-BA30-CFE78C34C8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인벤토리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F02B78D-34AE-4C66-AF45-AF43D24E94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  <a:r>
              <a:rPr lang="en-US" altLang="ko-KR" dirty="0"/>
              <a:t>, </a:t>
            </a:r>
            <a:r>
              <a:rPr lang="ko-KR" altLang="en-US" dirty="0"/>
              <a:t>대기 화면에서 인벤토리 버튼을 눌렀을 때 등장하는 </a:t>
            </a:r>
            <a:r>
              <a:rPr lang="ko-KR" altLang="en-US" dirty="0" err="1"/>
              <a:t>팝업창</a:t>
            </a:r>
            <a:r>
              <a:rPr lang="ko-KR" altLang="en-US" dirty="0"/>
              <a:t>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xmlns="" id="{9F52A285-5417-450C-AD74-27DDCBA87CF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xmlns="" val="65623174"/>
              </p:ext>
            </p:extLst>
          </p:nvPr>
        </p:nvGraphicFramePr>
        <p:xfrm>
          <a:off x="7589837" y="2481263"/>
          <a:ext cx="4153883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xmlns="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xmlns="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착용중인 무기에 따라 출력되는 캐릭터의 외형이 변경됨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전투 화면에서도 캐릭터 출력을 동일하게 진행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착용된 무기에 따라 캐릭터의 성능 값이 변경되는 것을 유저가 확인하기 쉽도록 하기 쉽도록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아이템의 분류별로 구분해 탭으로 나눠서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보유중인 재화의 양을 출력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전투 화면이나 상점 팝업창에서도 동일한 위치에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xmlns="" id="{50431435-2A78-4589-B59C-B13687B3A11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xmlns="" val="2804596810"/>
              </p:ext>
            </p:extLst>
          </p:nvPr>
        </p:nvGraphicFramePr>
        <p:xfrm>
          <a:off x="7589838" y="5184775"/>
          <a:ext cx="4153882" cy="1177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xmlns="" val="3925580083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273179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636578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CECD262-563F-46C3-9347-F48C8D84D477}"/>
              </a:ext>
            </a:extLst>
          </p:cNvPr>
          <p:cNvSpPr/>
          <p:nvPr/>
        </p:nvSpPr>
        <p:spPr>
          <a:xfrm>
            <a:off x="1289681" y="2467181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xmlns="" id="{8ED1C13A-D840-4A5A-8B42-3D1412DE1C24}"/>
              </a:ext>
            </a:extLst>
          </p:cNvPr>
          <p:cNvSpPr/>
          <p:nvPr/>
        </p:nvSpPr>
        <p:spPr>
          <a:xfrm>
            <a:off x="1289682" y="247626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366A5FE-89D6-46EF-A772-690E1184F993}"/>
              </a:ext>
            </a:extLst>
          </p:cNvPr>
          <p:cNvSpPr/>
          <p:nvPr/>
        </p:nvSpPr>
        <p:spPr>
          <a:xfrm>
            <a:off x="3624466" y="266533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822FFF0D-2E27-47A3-A4ED-08C25F46499D}"/>
              </a:ext>
            </a:extLst>
          </p:cNvPr>
          <p:cNvSpPr/>
          <p:nvPr/>
        </p:nvSpPr>
        <p:spPr>
          <a:xfrm>
            <a:off x="3858402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7D20141-9359-4124-8144-BB89F8F52268}"/>
              </a:ext>
            </a:extLst>
          </p:cNvPr>
          <p:cNvSpPr/>
          <p:nvPr/>
        </p:nvSpPr>
        <p:spPr>
          <a:xfrm>
            <a:off x="4778273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0C13683-004F-4935-A564-9E4810275F93}"/>
              </a:ext>
            </a:extLst>
          </p:cNvPr>
          <p:cNvSpPr/>
          <p:nvPr/>
        </p:nvSpPr>
        <p:spPr>
          <a:xfrm>
            <a:off x="5698144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xmlns="" id="{39AA873A-6CAB-461F-9C1D-E4F0C1F5B446}"/>
              </a:ext>
            </a:extLst>
          </p:cNvPr>
          <p:cNvSpPr/>
          <p:nvPr/>
        </p:nvSpPr>
        <p:spPr>
          <a:xfrm>
            <a:off x="3674109" y="3321050"/>
            <a:ext cx="2946039" cy="206145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xmlns="" id="{16C35A29-7143-461F-B95D-C6FD4E46100A}"/>
              </a:ext>
            </a:extLst>
          </p:cNvPr>
          <p:cNvSpPr/>
          <p:nvPr/>
        </p:nvSpPr>
        <p:spPr>
          <a:xfrm>
            <a:off x="1421607" y="3091349"/>
            <a:ext cx="2251620" cy="229115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4C63D8D1-E6E6-4A7B-BC6A-600AD419770C}"/>
              </a:ext>
            </a:extLst>
          </p:cNvPr>
          <p:cNvSpPr/>
          <p:nvPr/>
        </p:nvSpPr>
        <p:spPr>
          <a:xfrm>
            <a:off x="1613968" y="3321050"/>
            <a:ext cx="775882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C70A69CA-66AF-4FAF-87AC-870B3D647CCF}"/>
              </a:ext>
            </a:extLst>
          </p:cNvPr>
          <p:cNvSpPr/>
          <p:nvPr/>
        </p:nvSpPr>
        <p:spPr>
          <a:xfrm>
            <a:off x="1813071" y="4533865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4A8D400-6A1F-4A73-AC7D-38CC8277CA32}"/>
              </a:ext>
            </a:extLst>
          </p:cNvPr>
          <p:cNvSpPr/>
          <p:nvPr/>
        </p:nvSpPr>
        <p:spPr>
          <a:xfrm>
            <a:off x="2658009" y="4538529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0BA0DB4B-E756-4E3F-B6D0-66B64E7DF8EF}"/>
              </a:ext>
            </a:extLst>
          </p:cNvPr>
          <p:cNvSpPr/>
          <p:nvPr/>
        </p:nvSpPr>
        <p:spPr>
          <a:xfrm>
            <a:off x="380653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BDBEC88-F420-46E1-BCEA-BFC7704BEFC0}"/>
              </a:ext>
            </a:extLst>
          </p:cNvPr>
          <p:cNvSpPr/>
          <p:nvPr/>
        </p:nvSpPr>
        <p:spPr>
          <a:xfrm>
            <a:off x="4526907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72F100A-35CB-4ABB-B428-4D95043801E2}"/>
              </a:ext>
            </a:extLst>
          </p:cNvPr>
          <p:cNvSpPr/>
          <p:nvPr/>
        </p:nvSpPr>
        <p:spPr>
          <a:xfrm>
            <a:off x="5247283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CFC0B20D-0B51-4488-B4C8-DC496D386482}"/>
              </a:ext>
            </a:extLst>
          </p:cNvPr>
          <p:cNvSpPr/>
          <p:nvPr/>
        </p:nvSpPr>
        <p:spPr>
          <a:xfrm>
            <a:off x="596290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66011741-A903-428A-AD78-A364EB7817DE}"/>
              </a:ext>
            </a:extLst>
          </p:cNvPr>
          <p:cNvSpPr/>
          <p:nvPr/>
        </p:nvSpPr>
        <p:spPr>
          <a:xfrm>
            <a:off x="380653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2F9FC57F-1BDE-4D05-9079-3F6DCF34E05D}"/>
              </a:ext>
            </a:extLst>
          </p:cNvPr>
          <p:cNvSpPr/>
          <p:nvPr/>
        </p:nvSpPr>
        <p:spPr>
          <a:xfrm>
            <a:off x="4526907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586E7E36-EA88-4030-AFA2-1E85694F66DC}"/>
              </a:ext>
            </a:extLst>
          </p:cNvPr>
          <p:cNvSpPr/>
          <p:nvPr/>
        </p:nvSpPr>
        <p:spPr>
          <a:xfrm>
            <a:off x="5247283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35E72925-7EA6-4409-957A-9CA68A689553}"/>
              </a:ext>
            </a:extLst>
          </p:cNvPr>
          <p:cNvSpPr/>
          <p:nvPr/>
        </p:nvSpPr>
        <p:spPr>
          <a:xfrm>
            <a:off x="596290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964426E3-0B97-4FC0-82BC-31A3C1AE6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24813" y="4469893"/>
            <a:ext cx="405236" cy="3433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578D0CBC-1479-4AE6-BBA2-9502A95326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36822" y="4469893"/>
            <a:ext cx="405236" cy="3433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C6B7E2C0-5F3A-4509-B192-E057781837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04245" y="4469893"/>
            <a:ext cx="405236" cy="34330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2D5DFDC2-037B-4BCD-B151-1D7AE8CD37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83436" y="4469893"/>
            <a:ext cx="405236" cy="34330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691A519-2873-4227-98ED-5B6839BEAC70}"/>
              </a:ext>
            </a:extLst>
          </p:cNvPr>
          <p:cNvSpPr/>
          <p:nvPr/>
        </p:nvSpPr>
        <p:spPr>
          <a:xfrm>
            <a:off x="447736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5B053F30-F3B9-4303-8804-DDA24692984A}"/>
              </a:ext>
            </a:extLst>
          </p:cNvPr>
          <p:cNvSpPr/>
          <p:nvPr/>
        </p:nvSpPr>
        <p:spPr>
          <a:xfrm>
            <a:off x="518344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111BBA39-9066-47B7-BBC4-6CF13257A32E}"/>
              </a:ext>
            </a:extLst>
          </p:cNvPr>
          <p:cNvSpPr/>
          <p:nvPr/>
        </p:nvSpPr>
        <p:spPr>
          <a:xfrm>
            <a:off x="589685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064924E-CB36-4C99-8E6C-EA846EBD268B}"/>
              </a:ext>
            </a:extLst>
          </p:cNvPr>
          <p:cNvSpPr/>
          <p:nvPr/>
        </p:nvSpPr>
        <p:spPr>
          <a:xfrm>
            <a:off x="5896859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0845DDA2-B373-40FE-9016-7553D98A3164}"/>
              </a:ext>
            </a:extLst>
          </p:cNvPr>
          <p:cNvSpPr/>
          <p:nvPr/>
        </p:nvSpPr>
        <p:spPr>
          <a:xfrm>
            <a:off x="5197937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7FC218D0-36DA-4BB6-B7C8-1C15C9E6BB7C}"/>
              </a:ext>
            </a:extLst>
          </p:cNvPr>
          <p:cNvSpPr/>
          <p:nvPr/>
        </p:nvSpPr>
        <p:spPr>
          <a:xfrm>
            <a:off x="4461014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D057A050-0B35-4CF5-901C-C57BFDD0B7D9}"/>
              </a:ext>
            </a:extLst>
          </p:cNvPr>
          <p:cNvSpPr/>
          <p:nvPr/>
        </p:nvSpPr>
        <p:spPr>
          <a:xfrm>
            <a:off x="3756560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CFA2E298-4356-43FE-9F62-0EED975212B0}"/>
              </a:ext>
            </a:extLst>
          </p:cNvPr>
          <p:cNvSpPr/>
          <p:nvPr/>
        </p:nvSpPr>
        <p:spPr>
          <a:xfrm>
            <a:off x="3753473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모서리가 둥근 사각형 설명선 15">
            <a:extLst>
              <a:ext uri="{FF2B5EF4-FFF2-40B4-BE49-F238E27FC236}">
                <a16:creationId xmlns:a16="http://schemas.microsoft.com/office/drawing/2014/main" xmlns="" id="{7FC83562-807D-476A-8750-4AFAB89AD25C}"/>
              </a:ext>
            </a:extLst>
          </p:cNvPr>
          <p:cNvSpPr/>
          <p:nvPr/>
        </p:nvSpPr>
        <p:spPr>
          <a:xfrm>
            <a:off x="3790463" y="4318505"/>
            <a:ext cx="1064151" cy="357508"/>
          </a:xfrm>
          <a:prstGeom prst="wedgeRoundRectCallout">
            <a:avLst>
              <a:gd name="adj1" fmla="val -23468"/>
              <a:gd name="adj2" fmla="val -10899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설명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B8414902-7686-4DCB-850D-0DCA35395D50}"/>
              </a:ext>
            </a:extLst>
          </p:cNvPr>
          <p:cNvSpPr/>
          <p:nvPr/>
        </p:nvSpPr>
        <p:spPr>
          <a:xfrm>
            <a:off x="2505557" y="3321050"/>
            <a:ext cx="985129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EB808E0F-4264-4CEE-BBCB-34656E73FD98}"/>
              </a:ext>
            </a:extLst>
          </p:cNvPr>
          <p:cNvSpPr/>
          <p:nvPr/>
        </p:nvSpPr>
        <p:spPr>
          <a:xfrm>
            <a:off x="6389448" y="2649680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31C21FC4-1699-4CBB-90CF-C638DCF1CA04}"/>
              </a:ext>
            </a:extLst>
          </p:cNvPr>
          <p:cNvSpPr/>
          <p:nvPr/>
        </p:nvSpPr>
        <p:spPr>
          <a:xfrm>
            <a:off x="5698437" y="2797417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재화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50890117-927A-4BE6-932E-9CF64F6EB430}"/>
              </a:ext>
            </a:extLst>
          </p:cNvPr>
          <p:cNvSpPr txBox="1"/>
          <p:nvPr/>
        </p:nvSpPr>
        <p:spPr>
          <a:xfrm>
            <a:off x="1613364" y="3321050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0C58258-A3F2-49A0-BD8B-6A15D761200E}"/>
              </a:ext>
            </a:extLst>
          </p:cNvPr>
          <p:cNvSpPr txBox="1"/>
          <p:nvPr/>
        </p:nvSpPr>
        <p:spPr>
          <a:xfrm>
            <a:off x="2504675" y="3321050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8C516400-E573-4336-B2F1-291CCE1C2791}"/>
              </a:ext>
            </a:extLst>
          </p:cNvPr>
          <p:cNvSpPr txBox="1"/>
          <p:nvPr/>
        </p:nvSpPr>
        <p:spPr>
          <a:xfrm>
            <a:off x="3843222" y="3090018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EA1D08D-A419-4442-A841-B234196F12CC}"/>
              </a:ext>
            </a:extLst>
          </p:cNvPr>
          <p:cNvSpPr txBox="1"/>
          <p:nvPr/>
        </p:nvSpPr>
        <p:spPr>
          <a:xfrm>
            <a:off x="5626299" y="2718819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B3D4D6A1-9A18-4327-A459-D0F5506B0B1C}"/>
              </a:ext>
            </a:extLst>
          </p:cNvPr>
          <p:cNvSpPr txBox="1"/>
          <p:nvPr/>
        </p:nvSpPr>
        <p:spPr>
          <a:xfrm>
            <a:off x="1829169" y="4564551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6D73324-3EE6-4C24-81B6-26E10DFE8583}"/>
              </a:ext>
            </a:extLst>
          </p:cNvPr>
          <p:cNvSpPr txBox="1"/>
          <p:nvPr/>
        </p:nvSpPr>
        <p:spPr>
          <a:xfrm>
            <a:off x="3805152" y="3563787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B30E8DB-A4DF-4FE2-A1DB-8C420D776461}"/>
              </a:ext>
            </a:extLst>
          </p:cNvPr>
          <p:cNvSpPr txBox="1"/>
          <p:nvPr/>
        </p:nvSpPr>
        <p:spPr>
          <a:xfrm>
            <a:off x="3782486" y="4305282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191894BA-084D-40D9-BF19-55330473CABE}"/>
              </a:ext>
            </a:extLst>
          </p:cNvPr>
          <p:cNvSpPr txBox="1"/>
          <p:nvPr/>
        </p:nvSpPr>
        <p:spPr>
          <a:xfrm>
            <a:off x="5231710" y="4396738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A53757C0-9E95-477C-820D-FF862712D49D}"/>
              </a:ext>
            </a:extLst>
          </p:cNvPr>
          <p:cNvSpPr/>
          <p:nvPr/>
        </p:nvSpPr>
        <p:spPr>
          <a:xfrm>
            <a:off x="428667" y="257879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590D9779-CB60-4015-8BE7-7A0534487679}"/>
              </a:ext>
            </a:extLst>
          </p:cNvPr>
          <p:cNvSpPr/>
          <p:nvPr/>
        </p:nvSpPr>
        <p:spPr>
          <a:xfrm>
            <a:off x="430533" y="309001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36D3F13D-0C53-40F3-8F96-7F3F9003E676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822710" y="2809040"/>
            <a:ext cx="1866" cy="2809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xmlns="" id="{A6FCCD3A-0788-4E36-80F9-BDF316F73E41}"/>
              </a:ext>
            </a:extLst>
          </p:cNvPr>
          <p:cNvCxnSpPr>
            <a:cxnSpLocks/>
            <a:stCxn id="58" idx="2"/>
            <a:endCxn id="12" idx="1"/>
          </p:cNvCxnSpPr>
          <p:nvPr/>
        </p:nvCxnSpPr>
        <p:spPr>
          <a:xfrm rot="16200000" flipH="1">
            <a:off x="903998" y="3634427"/>
            <a:ext cx="304396" cy="4669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0CA4E7DB-3757-4C39-B08B-388320585B6E}"/>
              </a:ext>
            </a:extLst>
          </p:cNvPr>
          <p:cNvSpPr/>
          <p:nvPr/>
        </p:nvSpPr>
        <p:spPr>
          <a:xfrm>
            <a:off x="468882" y="3501379"/>
            <a:ext cx="707656" cy="2143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cxnSp>
        <p:nvCxnSpPr>
          <p:cNvPr id="59" name="직선 화살표 연결선 66">
            <a:extLst>
              <a:ext uri="{FF2B5EF4-FFF2-40B4-BE49-F238E27FC236}">
                <a16:creationId xmlns:a16="http://schemas.microsoft.com/office/drawing/2014/main" xmlns="" id="{38DFF8C9-E085-44D2-A8CD-B542F148E5C1}"/>
              </a:ext>
            </a:extLst>
          </p:cNvPr>
          <p:cNvCxnSpPr>
            <a:cxnSpLocks/>
            <a:stCxn id="54" idx="1"/>
            <a:endCxn id="58" idx="1"/>
          </p:cNvCxnSpPr>
          <p:nvPr/>
        </p:nvCxnSpPr>
        <p:spPr>
          <a:xfrm rot="10800000" flipH="1" flipV="1">
            <a:off x="428666" y="2693917"/>
            <a:ext cx="40215" cy="914629"/>
          </a:xfrm>
          <a:prstGeom prst="bentConnector3">
            <a:avLst>
              <a:gd name="adj1" fmla="val -568445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xmlns="" id="{37CC2F28-0265-46D4-B077-025A2B590D85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 flipH="1">
            <a:off x="822710" y="3320263"/>
            <a:ext cx="1866" cy="18111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E8CEC3C8-116A-402F-976E-2BB406589783}"/>
              </a:ext>
            </a:extLst>
          </p:cNvPr>
          <p:cNvSpPr/>
          <p:nvPr/>
        </p:nvSpPr>
        <p:spPr>
          <a:xfrm>
            <a:off x="6372281" y="2253018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69" name="직선 화살표 연결선 33">
            <a:extLst>
              <a:ext uri="{FF2B5EF4-FFF2-40B4-BE49-F238E27FC236}">
                <a16:creationId xmlns:a16="http://schemas.microsoft.com/office/drawing/2014/main" xmlns="" id="{3AE6CDD1-184B-4F0D-B8A9-819AC8E12A78}"/>
              </a:ext>
            </a:extLst>
          </p:cNvPr>
          <p:cNvCxnSpPr>
            <a:cxnSpLocks/>
            <a:stCxn id="44" idx="3"/>
            <a:endCxn id="68" idx="2"/>
          </p:cNvCxnSpPr>
          <p:nvPr/>
        </p:nvCxnSpPr>
        <p:spPr>
          <a:xfrm flipV="1">
            <a:off x="6601174" y="2483476"/>
            <a:ext cx="319623" cy="252596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>
            <a:extLst>
              <a:ext uri="{FF2B5EF4-FFF2-40B4-BE49-F238E27FC236}">
                <a16:creationId xmlns:a16="http://schemas.microsoft.com/office/drawing/2014/main" xmlns="" id="{EADEBDFF-1582-4DDE-96B0-E0236BF6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세부 </a:t>
            </a:r>
            <a:r>
              <a:rPr lang="en-US" altLang="ko-KR" dirty="0"/>
              <a:t>UI </a:t>
            </a:r>
            <a:r>
              <a:rPr lang="ko-KR" altLang="en-US" dirty="0"/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xmlns="" val="1894831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2DFBCC5C-54E3-4DCE-9C9D-7C32887908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D692D50-EB8C-4875-A041-46C0654716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FA4AB1F-10DC-43CA-A077-57ED2562EFF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7E7FB23-AEFB-48F4-B4FF-16DE6768C31E}"/>
              </a:ext>
            </a:extLst>
          </p:cNvPr>
          <p:cNvSpPr/>
          <p:nvPr/>
        </p:nvSpPr>
        <p:spPr>
          <a:xfrm>
            <a:off x="1292813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xmlns="" id="{BDAC3278-5F27-4C0B-8B01-699CB32A8B6C}"/>
              </a:ext>
            </a:extLst>
          </p:cNvPr>
          <p:cNvSpPr/>
          <p:nvPr/>
        </p:nvSpPr>
        <p:spPr>
          <a:xfrm>
            <a:off x="1289681" y="2872769"/>
            <a:ext cx="5445450" cy="3085724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7ABCDD9-6C4B-406F-9238-ED03EC9C32E6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D6E4AB8-7A16-4D36-A848-9D7BA3EE71FA}"/>
              </a:ext>
            </a:extLst>
          </p:cNvPr>
          <p:cNvSpPr/>
          <p:nvPr/>
        </p:nvSpPr>
        <p:spPr>
          <a:xfrm>
            <a:off x="6389447" y="25732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xmlns="" id="{EEF2C982-E8F6-4A66-97AD-F02C20D49C1F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803719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1BCDE1AF-AB22-4BE7-9982-59D4A1200E08}"/>
              </a:ext>
            </a:extLst>
          </p:cNvPr>
          <p:cNvSpPr/>
          <p:nvPr/>
        </p:nvSpPr>
        <p:spPr>
          <a:xfrm>
            <a:off x="3501872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D30F51A-49E0-4FBA-ACDE-8E7ECEC77E99}"/>
              </a:ext>
            </a:extLst>
          </p:cNvPr>
          <p:cNvSpPr/>
          <p:nvPr/>
        </p:nvSpPr>
        <p:spPr>
          <a:xfrm>
            <a:off x="5698436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4714354-6D73-4C22-89B2-02DA5B4726A2}"/>
              </a:ext>
            </a:extLst>
          </p:cNvPr>
          <p:cNvSpPr/>
          <p:nvPr/>
        </p:nvSpPr>
        <p:spPr>
          <a:xfrm>
            <a:off x="1532592" y="3369892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3B080C3-FB82-4C92-9F61-E0CA716BA8BC}"/>
              </a:ext>
            </a:extLst>
          </p:cNvPr>
          <p:cNvSpPr/>
          <p:nvPr/>
        </p:nvSpPr>
        <p:spPr>
          <a:xfrm>
            <a:off x="2122991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3504A52-CEFF-49BB-85D9-0F66B1F9F989}"/>
              </a:ext>
            </a:extLst>
          </p:cNvPr>
          <p:cNvSpPr/>
          <p:nvPr/>
        </p:nvSpPr>
        <p:spPr>
          <a:xfrm>
            <a:off x="273934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A702A047-9477-4791-86FC-A5CD23235577}"/>
              </a:ext>
            </a:extLst>
          </p:cNvPr>
          <p:cNvSpPr/>
          <p:nvPr/>
        </p:nvSpPr>
        <p:spPr>
          <a:xfrm>
            <a:off x="3357477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xmlns="" id="{1314296C-139B-4161-B6D0-41798D7DC278}"/>
              </a:ext>
            </a:extLst>
          </p:cNvPr>
          <p:cNvSpPr/>
          <p:nvPr/>
        </p:nvSpPr>
        <p:spPr>
          <a:xfrm>
            <a:off x="1416031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B930623-9B1C-4E91-BCA7-2E7E2E005D34}"/>
              </a:ext>
            </a:extLst>
          </p:cNvPr>
          <p:cNvSpPr/>
          <p:nvPr/>
        </p:nvSpPr>
        <p:spPr>
          <a:xfrm>
            <a:off x="4628998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1149264-1DCF-4AA9-AE6A-2441AD4D3E11}"/>
              </a:ext>
            </a:extLst>
          </p:cNvPr>
          <p:cNvSpPr/>
          <p:nvPr/>
        </p:nvSpPr>
        <p:spPr>
          <a:xfrm>
            <a:off x="5219397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BBBD3022-BCFF-477F-BC81-995FB8660A2E}"/>
              </a:ext>
            </a:extLst>
          </p:cNvPr>
          <p:cNvSpPr/>
          <p:nvPr/>
        </p:nvSpPr>
        <p:spPr>
          <a:xfrm>
            <a:off x="583574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xmlns="" id="{31A7A515-81B6-40BD-AB38-D06D34BB39D7}"/>
              </a:ext>
            </a:extLst>
          </p:cNvPr>
          <p:cNvSpPr/>
          <p:nvPr/>
        </p:nvSpPr>
        <p:spPr>
          <a:xfrm>
            <a:off x="4342024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62A4406B-FF20-4538-84A9-F0EC105D07A9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D54D6FA0-C7BB-465C-9D72-BF0C9112C61C}"/>
              </a:ext>
            </a:extLst>
          </p:cNvPr>
          <p:cNvGrpSpPr/>
          <p:nvPr/>
        </p:nvGrpSpPr>
        <p:grpSpPr>
          <a:xfrm>
            <a:off x="1815071" y="3690251"/>
            <a:ext cx="2285344" cy="1669116"/>
            <a:chOff x="2605281" y="5626316"/>
            <a:chExt cx="2285344" cy="16691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xmlns="" id="{694828B5-2666-496E-AC94-367E9FB0E944}"/>
                </a:ext>
              </a:extLst>
            </p:cNvPr>
            <p:cNvGrpSpPr/>
            <p:nvPr/>
          </p:nvGrpSpPr>
          <p:grpSpPr>
            <a:xfrm>
              <a:off x="2719427" y="5874306"/>
              <a:ext cx="1896440" cy="435806"/>
              <a:chOff x="4533860" y="3593804"/>
              <a:chExt cx="2541314" cy="5840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id="{87585E7C-C3A8-4D5D-BE6F-F94AE08C9077}"/>
                  </a:ext>
                </a:extLst>
              </p:cNvPr>
              <p:cNvSpPr/>
              <p:nvPr/>
            </p:nvSpPr>
            <p:spPr>
              <a:xfrm>
                <a:off x="4533860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xmlns="" id="{49750370-666E-4C4E-ABCF-5B6F9453BD0E}"/>
                  </a:ext>
                </a:extLst>
              </p:cNvPr>
              <p:cNvSpPr/>
              <p:nvPr/>
            </p:nvSpPr>
            <p:spPr>
              <a:xfrm>
                <a:off x="5499118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D73C44EB-0369-4F04-B984-26CAE4944D49}"/>
                  </a:ext>
                </a:extLst>
              </p:cNvPr>
              <p:cNvSpPr/>
              <p:nvPr/>
            </p:nvSpPr>
            <p:spPr>
              <a:xfrm>
                <a:off x="6456604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C6F9D030-DC36-468D-A1C7-16DBA8ACE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6152" t="25297" r="22075" b="23680"/>
            <a:stretch/>
          </p:blipFill>
          <p:spPr>
            <a:xfrm>
              <a:off x="2773823" y="5992938"/>
              <a:ext cx="326822" cy="26994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AFBBA66D-A78F-412F-BF45-8A5514878EC6}"/>
                </a:ext>
              </a:extLst>
            </p:cNvPr>
            <p:cNvSpPr/>
            <p:nvPr/>
          </p:nvSpPr>
          <p:spPr>
            <a:xfrm>
              <a:off x="260528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161D607A-5DDA-49FC-8EE9-C1DEB8C3359B}"/>
                </a:ext>
              </a:extLst>
            </p:cNvPr>
            <p:cNvSpPr/>
            <p:nvPr/>
          </p:nvSpPr>
          <p:spPr>
            <a:xfrm>
              <a:off x="333639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41A20EB0-93E0-4DEF-8EE6-7996FC56216F}"/>
                </a:ext>
              </a:extLst>
            </p:cNvPr>
            <p:cNvSpPr/>
            <p:nvPr/>
          </p:nvSpPr>
          <p:spPr>
            <a:xfrm>
              <a:off x="406750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E343EFCC-A3F0-4854-BCD2-029CEF862C60}"/>
                </a:ext>
              </a:extLst>
            </p:cNvPr>
            <p:cNvSpPr/>
            <p:nvPr/>
          </p:nvSpPr>
          <p:spPr>
            <a:xfrm>
              <a:off x="260528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83E53A58-7183-4633-81A8-03DA288804FF}"/>
                </a:ext>
              </a:extLst>
            </p:cNvPr>
            <p:cNvSpPr/>
            <p:nvPr/>
          </p:nvSpPr>
          <p:spPr>
            <a:xfrm>
              <a:off x="333639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12091134-044D-46CC-92BF-B0205A9B1058}"/>
                </a:ext>
              </a:extLst>
            </p:cNvPr>
            <p:cNvSpPr/>
            <p:nvPr/>
          </p:nvSpPr>
          <p:spPr>
            <a:xfrm>
              <a:off x="406750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3E9DA033-4290-4DC7-9CF6-9CAA194FADDF}"/>
                </a:ext>
              </a:extLst>
            </p:cNvPr>
            <p:cNvSpPr/>
            <p:nvPr/>
          </p:nvSpPr>
          <p:spPr>
            <a:xfrm>
              <a:off x="260528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07EF6389-D4A4-48B4-BD36-86E5924B577E}"/>
                </a:ext>
              </a:extLst>
            </p:cNvPr>
            <p:cNvSpPr/>
            <p:nvPr/>
          </p:nvSpPr>
          <p:spPr>
            <a:xfrm>
              <a:off x="333639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017B3AF3-0714-4064-A330-9F51D4183ED4}"/>
                </a:ext>
              </a:extLst>
            </p:cNvPr>
            <p:cNvSpPr/>
            <p:nvPr/>
          </p:nvSpPr>
          <p:spPr>
            <a:xfrm>
              <a:off x="406750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8514917B-B968-4274-9060-73E47C2FEAF8}"/>
                </a:ext>
              </a:extLst>
            </p:cNvPr>
            <p:cNvSpPr/>
            <p:nvPr/>
          </p:nvSpPr>
          <p:spPr>
            <a:xfrm>
              <a:off x="4498157" y="5838715"/>
              <a:ext cx="392468" cy="121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할인률</a:t>
              </a:r>
              <a:endParaRPr lang="ko-KR" altLang="en-US" sz="3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E7CA4A37-EA35-49D7-B934-1FBE1634C404}"/>
                </a:ext>
              </a:extLst>
            </p:cNvPr>
            <p:cNvSpPr/>
            <p:nvPr/>
          </p:nvSpPr>
          <p:spPr>
            <a:xfrm>
              <a:off x="3308315" y="6847957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2E0BA9A1-1A7B-4AD0-9AEB-283EB5E93637}"/>
                </a:ext>
              </a:extLst>
            </p:cNvPr>
            <p:cNvSpPr/>
            <p:nvPr/>
          </p:nvSpPr>
          <p:spPr>
            <a:xfrm>
              <a:off x="3370204" y="6888874"/>
              <a:ext cx="578267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구매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82E777AD-9997-4DE2-91D6-44251733EBF8}"/>
              </a:ext>
            </a:extLst>
          </p:cNvPr>
          <p:cNvSpPr/>
          <p:nvPr/>
        </p:nvSpPr>
        <p:spPr>
          <a:xfrm>
            <a:off x="5653986" y="4707739"/>
            <a:ext cx="758899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아이템의 판매 시 획득 코인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AE116E73-6AEE-4830-892C-76888473A872}"/>
              </a:ext>
            </a:extLst>
          </p:cNvPr>
          <p:cNvSpPr/>
          <p:nvPr/>
        </p:nvSpPr>
        <p:spPr>
          <a:xfrm>
            <a:off x="5673953" y="4925319"/>
            <a:ext cx="696388" cy="4474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B42E4FE9-D84F-4A6B-BF0A-03A272DE8C6B}"/>
              </a:ext>
            </a:extLst>
          </p:cNvPr>
          <p:cNvSpPr/>
          <p:nvPr/>
        </p:nvSpPr>
        <p:spPr>
          <a:xfrm>
            <a:off x="5733013" y="4966236"/>
            <a:ext cx="578267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판매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D05BC999-8CE4-4895-8F92-B139847F0411}"/>
              </a:ext>
            </a:extLst>
          </p:cNvPr>
          <p:cNvSpPr/>
          <p:nvPr/>
        </p:nvSpPr>
        <p:spPr>
          <a:xfrm>
            <a:off x="593766" y="309154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AE15114-D1B3-4AF4-AB20-FCCD519DCF1A}"/>
              </a:ext>
            </a:extLst>
          </p:cNvPr>
          <p:cNvSpPr/>
          <p:nvPr/>
        </p:nvSpPr>
        <p:spPr>
          <a:xfrm>
            <a:off x="232595" y="3649618"/>
            <a:ext cx="1509244" cy="4571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와 상호작용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9C9EBA57-965E-44F7-AD60-762AB565EC86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987217" y="3321788"/>
            <a:ext cx="592" cy="32783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9EF19A36-C1D4-49E5-9270-6137000D68D8}"/>
              </a:ext>
            </a:extLst>
          </p:cNvPr>
          <p:cNvCxnSpPr>
            <a:cxnSpLocks/>
            <a:stCxn id="48" idx="2"/>
            <a:endCxn id="10" idx="1"/>
          </p:cNvCxnSpPr>
          <p:nvPr/>
        </p:nvCxnSpPr>
        <p:spPr>
          <a:xfrm rot="16200000" flipH="1">
            <a:off x="984004" y="4109953"/>
            <a:ext cx="308891" cy="3024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823AC4E8-2ABD-4B35-B436-9FE7BE7F3001}"/>
              </a:ext>
            </a:extLst>
          </p:cNvPr>
          <p:cNvSpPr/>
          <p:nvPr/>
        </p:nvSpPr>
        <p:spPr>
          <a:xfrm>
            <a:off x="1337164" y="2941303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65E4E160-1B9F-4E9B-BCCE-CAD17AFFA498}"/>
              </a:ext>
            </a:extLst>
          </p:cNvPr>
          <p:cNvSpPr/>
          <p:nvPr/>
        </p:nvSpPr>
        <p:spPr>
          <a:xfrm>
            <a:off x="4578962" y="3258633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F7EAF79E-4CE5-4FC6-8358-BDF72C8A0FF6}"/>
              </a:ext>
            </a:extLst>
          </p:cNvPr>
          <p:cNvSpPr/>
          <p:nvPr/>
        </p:nvSpPr>
        <p:spPr>
          <a:xfrm>
            <a:off x="2499520" y="4834140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7DA9E8AF-AD0F-45B7-9AFD-6F9E7E69B783}"/>
              </a:ext>
            </a:extLst>
          </p:cNvPr>
          <p:cNvSpPr/>
          <p:nvPr/>
        </p:nvSpPr>
        <p:spPr>
          <a:xfrm>
            <a:off x="5658900" y="4842842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DC730F70-2CAA-4E9D-AD7A-F98952B9B1DE}"/>
              </a:ext>
            </a:extLst>
          </p:cNvPr>
          <p:cNvSpPr/>
          <p:nvPr/>
        </p:nvSpPr>
        <p:spPr>
          <a:xfrm>
            <a:off x="2737824" y="5476004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CB314FB6-E450-4F69-954C-836C4A3C4634}"/>
              </a:ext>
            </a:extLst>
          </p:cNvPr>
          <p:cNvSpPr/>
          <p:nvPr/>
        </p:nvSpPr>
        <p:spPr>
          <a:xfrm>
            <a:off x="3643482" y="3760012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9907CB4D-E0B8-4A59-9403-A865B6EE6F5D}"/>
              </a:ext>
            </a:extLst>
          </p:cNvPr>
          <p:cNvSpPr/>
          <p:nvPr/>
        </p:nvSpPr>
        <p:spPr>
          <a:xfrm>
            <a:off x="1896422" y="3841565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xmlns="" id="{2B87F407-8EB7-4F4B-9606-0522A779EC19}"/>
              </a:ext>
            </a:extLst>
          </p:cNvPr>
          <p:cNvSpPr/>
          <p:nvPr/>
        </p:nvSpPr>
        <p:spPr>
          <a:xfrm>
            <a:off x="1490635" y="2771263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4A1FF18D-2F3B-4AB5-995A-6550BCC93BE3}"/>
              </a:ext>
            </a:extLst>
          </p:cNvPr>
          <p:cNvGrpSpPr/>
          <p:nvPr/>
        </p:nvGrpSpPr>
        <p:grpSpPr>
          <a:xfrm>
            <a:off x="4476155" y="3752841"/>
            <a:ext cx="2009876" cy="871654"/>
            <a:chOff x="4819549" y="3632330"/>
            <a:chExt cx="2693324" cy="1168056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37312D78-4CAA-4EB8-9577-7292B604C8CB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712D9680-93A5-4099-AB9A-C791CF27137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74DE7051-E7AD-40BC-8011-01F82E4AD76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xmlns="" id="{A5FF4F27-CA56-448C-8CBA-5C8D95EF1F6A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B0BB50AD-9416-4FFC-A4C5-9B90FCBA5345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8AC01C20-63E6-4A2A-B687-14D1F5F33912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FA18F1C9-C4FC-478D-84B5-115E334B7EA0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64EDE832-4F05-43E7-B8E6-F2BE13A9E0C9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2AFAF8B3-449C-4004-93A9-4BDB38536679}"/>
              </a:ext>
            </a:extLst>
          </p:cNvPr>
          <p:cNvGrpSpPr/>
          <p:nvPr/>
        </p:nvGrpSpPr>
        <p:grpSpPr>
          <a:xfrm>
            <a:off x="4498501" y="4912687"/>
            <a:ext cx="938275" cy="378305"/>
            <a:chOff x="3882471" y="6256670"/>
            <a:chExt cx="938275" cy="37830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A72ED285-B098-411B-A404-0A4273908BF7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CDA0868D-6ABA-4BE3-B73F-7AE347A3714F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xmlns="" id="{69897297-DCE4-4DA2-A813-7B81A03D7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xmlns="" id="{5E076CC6-2576-42B3-B906-1F7C586A1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152" t="25297" r="22075" b="23680"/>
          <a:stretch/>
        </p:blipFill>
        <p:spPr>
          <a:xfrm>
            <a:off x="4518161" y="3816676"/>
            <a:ext cx="326822" cy="269946"/>
          </a:xfrm>
          <a:prstGeom prst="rect">
            <a:avLst/>
          </a:prstGeom>
        </p:spPr>
      </p:pic>
      <p:graphicFrame>
        <p:nvGraphicFramePr>
          <p:cNvPr id="81" name="표 13">
            <a:extLst>
              <a:ext uri="{FF2B5EF4-FFF2-40B4-BE49-F238E27FC236}">
                <a16:creationId xmlns:a16="http://schemas.microsoft.com/office/drawing/2014/main" xmlns="" id="{BA651796-7FB7-4B0D-9791-56F9416D79B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xmlns="" val="1799159086"/>
              </p:ext>
            </p:extLst>
          </p:nvPr>
        </p:nvGraphicFramePr>
        <p:xfrm>
          <a:off x="7589837" y="2481263"/>
          <a:ext cx="4152515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022">
                  <a:extLst>
                    <a:ext uri="{9D8B030D-6E8A-4147-A177-3AD203B41FA5}">
                      <a16:colId xmlns:a16="http://schemas.microsoft.com/office/drawing/2014/main" xmlns="" val="173865257"/>
                    </a:ext>
                  </a:extLst>
                </a:gridCol>
                <a:gridCol w="3415493">
                  <a:extLst>
                    <a:ext uri="{9D8B030D-6E8A-4147-A177-3AD203B41FA5}">
                      <a16:colId xmlns:a16="http://schemas.microsoft.com/office/drawing/2014/main" xmlns="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상인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상호작용시 나오는 팝업 창으로 출력 시 기본으로 상점 탭으로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우측에 인벤토리 내용이 등장하며 팝업 출력 시 기본으로 착용 탭으로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아이템에 부여된 할인율을 이미지와 텍스트로 아이템 이미지 위에 출력해 확인하기 쉽도록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4479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 이미지를 터치해 선택을 할 수 있으며 탭이동시 선택이 취소됨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선택한 아이템을 구매 또는 판매하는 기능을 수행하며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판매의 경우 상단에 판매 시 획득가능한 재화양을 출력해줌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404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팝업창의 가장자리 빈 곳을 터치하면 팝업창을 종료할 수 있음을 알려주는 텍스트와 함께 상단에 </a:t>
                      </a:r>
                      <a:r>
                        <a:rPr lang="en-US" altLang="ko-KR" sz="1000" dirty="0"/>
                        <a:t>x</a:t>
                      </a:r>
                      <a:r>
                        <a:rPr lang="ko-KR" altLang="en-US" sz="1000" dirty="0"/>
                        <a:t>버튼을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164371"/>
                  </a:ext>
                </a:extLst>
              </a:tr>
            </a:tbl>
          </a:graphicData>
        </a:graphic>
      </p:graphicFrame>
      <p:graphicFrame>
        <p:nvGraphicFramePr>
          <p:cNvPr id="82" name="표 56">
            <a:extLst>
              <a:ext uri="{FF2B5EF4-FFF2-40B4-BE49-F238E27FC236}">
                <a16:creationId xmlns:a16="http://schemas.microsoft.com/office/drawing/2014/main" xmlns="" id="{A9290557-46FC-4784-B7D8-7FC9DFF1E46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xmlns="" val="1823012924"/>
              </p:ext>
            </p:extLst>
          </p:nvPr>
        </p:nvGraphicFramePr>
        <p:xfrm>
          <a:off x="7589838" y="5998419"/>
          <a:ext cx="415251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2514">
                  <a:extLst>
                    <a:ext uri="{9D8B030D-6E8A-4147-A177-3AD203B41FA5}">
                      <a16:colId xmlns:a16="http://schemas.microsoft.com/office/drawing/2014/main" xmlns="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2731794"/>
                  </a:ext>
                </a:extLst>
              </a:tr>
            </a:tbl>
          </a:graphicData>
        </a:graphic>
      </p:graphicFrame>
      <p:sp>
        <p:nvSpPr>
          <p:cNvPr id="73" name="제목 1">
            <a:extLst>
              <a:ext uri="{FF2B5EF4-FFF2-40B4-BE49-F238E27FC236}">
                <a16:creationId xmlns:a16="http://schemas.microsoft.com/office/drawing/2014/main" xmlns="" id="{03EBB6DD-5D22-4311-9E21-B3F175017A33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/>
              <a:t>세부 </a:t>
            </a:r>
            <a:r>
              <a:rPr lang="en-US" altLang="ko-KR"/>
              <a:t>UI </a:t>
            </a:r>
            <a:r>
              <a:rPr lang="ko-KR" altLang="en-US"/>
              <a:t>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34497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4C266E65-C724-4B7C-93A4-F28B079407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53C8A2F8-6786-44C9-824D-E820A5228A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xmlns="" id="{C8E086FD-770E-4EF7-8D26-D1ADBC25DE7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xmlns="" val="2373275853"/>
              </p:ext>
            </p:extLst>
          </p:nvPr>
        </p:nvGraphicFramePr>
        <p:xfrm>
          <a:off x="7589838" y="2481263"/>
          <a:ext cx="4153882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xmlns="" val="173865257"/>
                    </a:ext>
                  </a:extLst>
                </a:gridCol>
                <a:gridCol w="3416617">
                  <a:extLst>
                    <a:ext uri="{9D8B030D-6E8A-4147-A177-3AD203B41FA5}">
                      <a16:colId xmlns:a16="http://schemas.microsoft.com/office/drawing/2014/main" xmlns="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아이템을 선택해 슬롯에 놓을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첫번째로 선택하는 아이템이 강화의 대상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두 번째로 선택하는 아이템이 재료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선택한 아이템 이미지를 한번 더 터치하는 것으로 선택해제가 가능하며 동시에 강화 탭의 아이템 이미지를 터치하는 것으로 선택해제가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두 개의 아이템이 선택 되었을 때 결과 아이템 이미지가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 진행 방식을 설명해주는 텍스트를 출력하며 모든 아이템이 선택되면 대상 아이템의 강화이전 능력치와 강화 이후 능력치를 비교해주는 텍스트와 이미지를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xmlns="" id="{0A0F0395-4A7E-414A-B517-FED844E9AB8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xmlns="" val="1353538746"/>
              </p:ext>
            </p:extLst>
          </p:nvPr>
        </p:nvGraphicFramePr>
        <p:xfrm>
          <a:off x="7589838" y="5740400"/>
          <a:ext cx="4153883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xmlns="" val="3925580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2731794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6365787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528024D-5FC7-4DA8-AC10-A661C085FF6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BB2D95D-97F1-424D-BFE5-BB968900EFAB}"/>
              </a:ext>
            </a:extLst>
          </p:cNvPr>
          <p:cNvSpPr/>
          <p:nvPr/>
        </p:nvSpPr>
        <p:spPr>
          <a:xfrm>
            <a:off x="1289680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xmlns="" id="{C734A58A-60BC-4B15-8A8A-E5592D8A687E}"/>
              </a:ext>
            </a:extLst>
          </p:cNvPr>
          <p:cNvSpPr/>
          <p:nvPr/>
        </p:nvSpPr>
        <p:spPr>
          <a:xfrm>
            <a:off x="1289681" y="287178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4111E83-CF2F-4733-816F-DC1C78F2123F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34A0F7C-ECC0-4F6A-A4D6-5D977A2A6565}"/>
              </a:ext>
            </a:extLst>
          </p:cNvPr>
          <p:cNvSpPr/>
          <p:nvPr/>
        </p:nvSpPr>
        <p:spPr>
          <a:xfrm>
            <a:off x="6389447" y="25732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xmlns="" id="{39179101-C399-4069-9401-58B46D80978D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601173" y="2803719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867E319-E016-4064-8809-93CDAA2C4F8D}"/>
              </a:ext>
            </a:extLst>
          </p:cNvPr>
          <p:cNvSpPr/>
          <p:nvPr/>
        </p:nvSpPr>
        <p:spPr>
          <a:xfrm>
            <a:off x="3501872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589446A0-12E2-4CD7-8A81-E2DBB16E6501}"/>
              </a:ext>
            </a:extLst>
          </p:cNvPr>
          <p:cNvSpPr/>
          <p:nvPr/>
        </p:nvSpPr>
        <p:spPr>
          <a:xfrm>
            <a:off x="5698436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4BB8A44-5906-4E08-BF1C-6289FDC4CECD}"/>
              </a:ext>
            </a:extLst>
          </p:cNvPr>
          <p:cNvSpPr/>
          <p:nvPr/>
        </p:nvSpPr>
        <p:spPr>
          <a:xfrm>
            <a:off x="1532592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DE3085BA-122E-4BB8-9969-F0BEAA7EBA63}"/>
              </a:ext>
            </a:extLst>
          </p:cNvPr>
          <p:cNvSpPr/>
          <p:nvPr/>
        </p:nvSpPr>
        <p:spPr>
          <a:xfrm>
            <a:off x="2122991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3391A397-0DBD-4C34-8E55-79748C6CA893}"/>
              </a:ext>
            </a:extLst>
          </p:cNvPr>
          <p:cNvSpPr/>
          <p:nvPr/>
        </p:nvSpPr>
        <p:spPr>
          <a:xfrm>
            <a:off x="273934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07696F8-6510-43D9-942D-7AAA7975BB53}"/>
              </a:ext>
            </a:extLst>
          </p:cNvPr>
          <p:cNvSpPr/>
          <p:nvPr/>
        </p:nvSpPr>
        <p:spPr>
          <a:xfrm>
            <a:off x="3357477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xmlns="" id="{71EA0A6D-AD92-4D91-90C0-CA585188C6CC}"/>
              </a:ext>
            </a:extLst>
          </p:cNvPr>
          <p:cNvSpPr/>
          <p:nvPr/>
        </p:nvSpPr>
        <p:spPr>
          <a:xfrm>
            <a:off x="1416031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0245A3F4-C942-4DF0-A21E-E896FAE57555}"/>
              </a:ext>
            </a:extLst>
          </p:cNvPr>
          <p:cNvSpPr/>
          <p:nvPr/>
        </p:nvSpPr>
        <p:spPr>
          <a:xfrm>
            <a:off x="1665607" y="3767132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2CE5F10-15DB-4D77-BFE4-6A1C4F0F90BE}"/>
              </a:ext>
            </a:extLst>
          </p:cNvPr>
          <p:cNvSpPr/>
          <p:nvPr/>
        </p:nvSpPr>
        <p:spPr>
          <a:xfrm>
            <a:off x="2676656" y="3767132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09D49D8-DBEC-4DA1-940D-8DDE57B76C00}"/>
              </a:ext>
            </a:extLst>
          </p:cNvPr>
          <p:cNvSpPr/>
          <p:nvPr/>
        </p:nvSpPr>
        <p:spPr>
          <a:xfrm>
            <a:off x="3629811" y="3767132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6348A5EB-4A24-437F-922F-8A0736059E91}"/>
              </a:ext>
            </a:extLst>
          </p:cNvPr>
          <p:cNvSpPr/>
          <p:nvPr/>
        </p:nvSpPr>
        <p:spPr>
          <a:xfrm>
            <a:off x="2162071" y="3761136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DBC03850-E90E-4533-9961-F153B21DD0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12156" y="3802750"/>
            <a:ext cx="295081" cy="29508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66BD7E8B-FE37-4579-87ED-CB3740659BC9}"/>
              </a:ext>
            </a:extLst>
          </p:cNvPr>
          <p:cNvSpPr/>
          <p:nvPr/>
        </p:nvSpPr>
        <p:spPr>
          <a:xfrm>
            <a:off x="3160620" y="3761136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같음 기호 28">
            <a:extLst>
              <a:ext uri="{FF2B5EF4-FFF2-40B4-BE49-F238E27FC236}">
                <a16:creationId xmlns:a16="http://schemas.microsoft.com/office/drawing/2014/main" xmlns="" id="{4681E036-C569-4838-B1B1-D841A244054D}"/>
              </a:ext>
            </a:extLst>
          </p:cNvPr>
          <p:cNvSpPr/>
          <p:nvPr/>
        </p:nvSpPr>
        <p:spPr>
          <a:xfrm>
            <a:off x="3202561" y="3860952"/>
            <a:ext cx="312226" cy="187556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F9540148-DEE6-4C8D-939D-F223AB8F8C98}"/>
              </a:ext>
            </a:extLst>
          </p:cNvPr>
          <p:cNvSpPr/>
          <p:nvPr/>
        </p:nvSpPr>
        <p:spPr>
          <a:xfrm>
            <a:off x="1735762" y="5048340"/>
            <a:ext cx="978782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시 </a:t>
            </a:r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금액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593F4150-319D-4DA3-9948-1DD541B4F3A7}"/>
              </a:ext>
            </a:extLst>
          </p:cNvPr>
          <p:cNvSpPr/>
          <p:nvPr/>
        </p:nvSpPr>
        <p:spPr>
          <a:xfrm>
            <a:off x="2966766" y="4877824"/>
            <a:ext cx="1021128" cy="4778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E96CD7D-7421-4AD1-ABE2-0D999ED2C932}"/>
              </a:ext>
            </a:extLst>
          </p:cNvPr>
          <p:cNvSpPr/>
          <p:nvPr/>
        </p:nvSpPr>
        <p:spPr>
          <a:xfrm>
            <a:off x="3117644" y="4941239"/>
            <a:ext cx="690626" cy="15227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1323E05A-1EDC-44AA-8B2C-1C290824651C}"/>
              </a:ext>
            </a:extLst>
          </p:cNvPr>
          <p:cNvSpPr/>
          <p:nvPr/>
        </p:nvSpPr>
        <p:spPr>
          <a:xfrm>
            <a:off x="1608298" y="4229008"/>
            <a:ext cx="249078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C965FD76-46DD-4FED-957F-1C03C398F0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73806" y="5068053"/>
            <a:ext cx="396712" cy="29949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9D304B83-F9C1-4D35-BA78-5FDAFF5DAB02}"/>
              </a:ext>
            </a:extLst>
          </p:cNvPr>
          <p:cNvSpPr/>
          <p:nvPr/>
        </p:nvSpPr>
        <p:spPr>
          <a:xfrm>
            <a:off x="4628998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B71518C9-BA38-44FF-9C3E-D18D644EBB93}"/>
              </a:ext>
            </a:extLst>
          </p:cNvPr>
          <p:cNvSpPr/>
          <p:nvPr/>
        </p:nvSpPr>
        <p:spPr>
          <a:xfrm>
            <a:off x="5219397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227B05C-2E7E-4302-AA72-ACB3E8A6D3D3}"/>
              </a:ext>
            </a:extLst>
          </p:cNvPr>
          <p:cNvSpPr/>
          <p:nvPr/>
        </p:nvSpPr>
        <p:spPr>
          <a:xfrm>
            <a:off x="583574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38" name="모서리가 둥근 직사각형 20">
            <a:extLst>
              <a:ext uri="{FF2B5EF4-FFF2-40B4-BE49-F238E27FC236}">
                <a16:creationId xmlns:a16="http://schemas.microsoft.com/office/drawing/2014/main" xmlns="" id="{C73ABAE9-AA14-40BA-9D7F-51C7D64B1A79}"/>
              </a:ext>
            </a:extLst>
          </p:cNvPr>
          <p:cNvSpPr/>
          <p:nvPr/>
        </p:nvSpPr>
        <p:spPr>
          <a:xfrm>
            <a:off x="4342024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C659322A-660B-4683-8FE7-B3DC8E31BDF5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FB78F610-1ED2-4849-8FBB-F4E1F84DE0EC}"/>
              </a:ext>
            </a:extLst>
          </p:cNvPr>
          <p:cNvSpPr/>
          <p:nvPr/>
        </p:nvSpPr>
        <p:spPr>
          <a:xfrm>
            <a:off x="1597114" y="3650453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40D8F1C-6E5A-444A-AEB9-5CA3E12D715D}"/>
              </a:ext>
            </a:extLst>
          </p:cNvPr>
          <p:cNvSpPr/>
          <p:nvPr/>
        </p:nvSpPr>
        <p:spPr>
          <a:xfrm>
            <a:off x="2604586" y="3639959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78A0B6DC-5E05-4636-B44E-F94511B5DFC8}"/>
              </a:ext>
            </a:extLst>
          </p:cNvPr>
          <p:cNvSpPr/>
          <p:nvPr/>
        </p:nvSpPr>
        <p:spPr>
          <a:xfrm>
            <a:off x="626861" y="5805505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이전 무기 능력치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1C5EF5D1-D47D-4A0F-96F3-9D4470753D5F}"/>
              </a:ext>
            </a:extLst>
          </p:cNvPr>
          <p:cNvSpPr/>
          <p:nvPr/>
        </p:nvSpPr>
        <p:spPr>
          <a:xfrm>
            <a:off x="1986601" y="5805505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이후 무기 능력치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6FE29203-F1D7-4C4C-A4A7-956AEE63AFC8}"/>
              </a:ext>
            </a:extLst>
          </p:cNvPr>
          <p:cNvGrpSpPr/>
          <p:nvPr/>
        </p:nvGrpSpPr>
        <p:grpSpPr>
          <a:xfrm>
            <a:off x="1727078" y="6001798"/>
            <a:ext cx="322179" cy="178282"/>
            <a:chOff x="3055556" y="4427251"/>
            <a:chExt cx="322179" cy="17828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C24FF103-0368-46D0-97FD-AAB92745C770}"/>
                </a:ext>
              </a:extLst>
            </p:cNvPr>
            <p:cNvSpPr/>
            <p:nvPr/>
          </p:nvSpPr>
          <p:spPr>
            <a:xfrm>
              <a:off x="3055556" y="4427251"/>
              <a:ext cx="322179" cy="1782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xmlns="" id="{F671B1BF-94BD-42C9-A37B-FFA7E68E035D}"/>
                </a:ext>
              </a:extLst>
            </p:cNvPr>
            <p:cNvSpPr/>
            <p:nvPr/>
          </p:nvSpPr>
          <p:spPr>
            <a:xfrm>
              <a:off x="3070449" y="4443977"/>
              <a:ext cx="292392" cy="1448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화살표 연결선 100">
            <a:extLst>
              <a:ext uri="{FF2B5EF4-FFF2-40B4-BE49-F238E27FC236}">
                <a16:creationId xmlns:a16="http://schemas.microsoft.com/office/drawing/2014/main" xmlns="" id="{F6A6E789-58BF-4262-97BA-101838FB8187}"/>
              </a:ext>
            </a:extLst>
          </p:cNvPr>
          <p:cNvCxnSpPr>
            <a:cxnSpLocks/>
            <a:stCxn id="33" idx="1"/>
            <a:endCxn id="42" idx="0"/>
          </p:cNvCxnSpPr>
          <p:nvPr/>
        </p:nvCxnSpPr>
        <p:spPr>
          <a:xfrm rot="10800000" flipV="1">
            <a:off x="1192384" y="4514063"/>
            <a:ext cx="415915" cy="129144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0D51C8F0-49FC-4479-B39E-5B94F1040B47}"/>
              </a:ext>
            </a:extLst>
          </p:cNvPr>
          <p:cNvSpPr/>
          <p:nvPr/>
        </p:nvSpPr>
        <p:spPr>
          <a:xfrm>
            <a:off x="3571144" y="3646309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C319CA2-00E6-44DA-BFF1-6AF08FC42B45}"/>
              </a:ext>
            </a:extLst>
          </p:cNvPr>
          <p:cNvSpPr/>
          <p:nvPr/>
        </p:nvSpPr>
        <p:spPr>
          <a:xfrm>
            <a:off x="1582915" y="4141805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xmlns="" id="{457163CA-1EBF-4F4B-B0CD-26B90ABD9141}"/>
              </a:ext>
            </a:extLst>
          </p:cNvPr>
          <p:cNvSpPr/>
          <p:nvPr/>
        </p:nvSpPr>
        <p:spPr>
          <a:xfrm>
            <a:off x="2066306" y="2778445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DA70036A-476C-4392-B9D2-676BEDC99DD3}"/>
              </a:ext>
            </a:extLst>
          </p:cNvPr>
          <p:cNvGrpSpPr/>
          <p:nvPr/>
        </p:nvGrpSpPr>
        <p:grpSpPr>
          <a:xfrm>
            <a:off x="4476155" y="3752841"/>
            <a:ext cx="2009876" cy="871654"/>
            <a:chOff x="4819549" y="3632330"/>
            <a:chExt cx="2693324" cy="116805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6AAF77A6-48FE-4FA0-8407-894657637170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1D36FBC9-2C5F-4E06-8EAD-46F1D8DE0F90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36FC00EA-012A-4CEF-B2E8-55FB0A428DB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00487251-C71F-4969-B774-F05F05035E5F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DCD1C165-523E-40D3-9C2E-17AF52E887BE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6EB43B4E-F026-419B-90F4-6B852E1A929C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7AB1D8FC-8BE1-4352-A6C2-CA3F8D7E95A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33F53290-F28F-4C38-BB9F-D165F0F0F22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9610FD78-C13E-419B-86CC-695E1D35E444}"/>
              </a:ext>
            </a:extLst>
          </p:cNvPr>
          <p:cNvGrpSpPr/>
          <p:nvPr/>
        </p:nvGrpSpPr>
        <p:grpSpPr>
          <a:xfrm>
            <a:off x="4498501" y="4912687"/>
            <a:ext cx="938275" cy="378305"/>
            <a:chOff x="3882471" y="6256670"/>
            <a:chExt cx="938275" cy="37830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199BD00E-44E7-45A2-893B-195B9033CB28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42C338C5-10A6-4084-97D7-9C93CF94E611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xmlns="" id="{EA5EFC8A-7F50-409D-B921-9416C463D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619DA416-E69F-4009-92B5-3B85D12983D1}"/>
              </a:ext>
            </a:extLst>
          </p:cNvPr>
          <p:cNvSpPr/>
          <p:nvPr/>
        </p:nvSpPr>
        <p:spPr>
          <a:xfrm>
            <a:off x="5546673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xmlns="" id="{5E7F94EE-5F67-4A24-89D9-D6219534E8DD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/>
              <a:t>세부 </a:t>
            </a:r>
            <a:r>
              <a:rPr lang="en-US" altLang="ko-KR"/>
              <a:t>UI </a:t>
            </a:r>
            <a:r>
              <a:rPr lang="ko-KR" altLang="en-US"/>
              <a:t>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55130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44BA6642-7097-4A9C-87F2-A34A927C0D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44B8D91-FA2C-499C-A1E6-1A93FF2AC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5F8EA44-24E2-4114-B2D1-80466C77A6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2E45F50-A43E-427E-A084-580D1ABC293F}"/>
              </a:ext>
            </a:extLst>
          </p:cNvPr>
          <p:cNvSpPr/>
          <p:nvPr/>
        </p:nvSpPr>
        <p:spPr>
          <a:xfrm>
            <a:off x="1289681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xmlns="" id="{5DA25C32-7125-43DA-BE94-0E33B9B6F9D4}"/>
              </a:ext>
            </a:extLst>
          </p:cNvPr>
          <p:cNvSpPr/>
          <p:nvPr/>
        </p:nvSpPr>
        <p:spPr>
          <a:xfrm>
            <a:off x="1289682" y="287178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DC2702F-B501-428B-9624-989D8CE8393D}"/>
              </a:ext>
            </a:extLst>
          </p:cNvPr>
          <p:cNvSpPr/>
          <p:nvPr/>
        </p:nvSpPr>
        <p:spPr>
          <a:xfrm>
            <a:off x="6389448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7A3827F6-88DC-4F38-AFC4-58C379855166}"/>
              </a:ext>
            </a:extLst>
          </p:cNvPr>
          <p:cNvSpPr/>
          <p:nvPr/>
        </p:nvSpPr>
        <p:spPr>
          <a:xfrm>
            <a:off x="6370651" y="2551080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xmlns="" id="{9D037F06-90EE-451A-9122-E326C692226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4" y="2781538"/>
            <a:ext cx="317993" cy="38386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8021B47-D587-4A71-8479-6898FA6D0D56}"/>
              </a:ext>
            </a:extLst>
          </p:cNvPr>
          <p:cNvSpPr/>
          <p:nvPr/>
        </p:nvSpPr>
        <p:spPr>
          <a:xfrm>
            <a:off x="3501873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9F733CD3-DCA6-4324-A519-67CC7FAA0023}"/>
              </a:ext>
            </a:extLst>
          </p:cNvPr>
          <p:cNvSpPr/>
          <p:nvPr/>
        </p:nvSpPr>
        <p:spPr>
          <a:xfrm>
            <a:off x="5698437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0E35F1D-94F1-4DA7-A72D-620FCB7056A2}"/>
              </a:ext>
            </a:extLst>
          </p:cNvPr>
          <p:cNvSpPr/>
          <p:nvPr/>
        </p:nvSpPr>
        <p:spPr>
          <a:xfrm>
            <a:off x="1532593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8599A0A-909D-40E1-89BD-3767E63CFA9E}"/>
              </a:ext>
            </a:extLst>
          </p:cNvPr>
          <p:cNvSpPr/>
          <p:nvPr/>
        </p:nvSpPr>
        <p:spPr>
          <a:xfrm>
            <a:off x="212299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3FA9C9E-9E1A-4F85-8DF3-F99E7842FA3F}"/>
              </a:ext>
            </a:extLst>
          </p:cNvPr>
          <p:cNvSpPr/>
          <p:nvPr/>
        </p:nvSpPr>
        <p:spPr>
          <a:xfrm>
            <a:off x="2739343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37C51EED-DB4B-42E8-AEC0-AD35FD5EEDC6}"/>
              </a:ext>
            </a:extLst>
          </p:cNvPr>
          <p:cNvSpPr/>
          <p:nvPr/>
        </p:nvSpPr>
        <p:spPr>
          <a:xfrm>
            <a:off x="3357478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xmlns="" id="{3941BAB3-7BD3-4842-807E-E458B678939E}"/>
              </a:ext>
            </a:extLst>
          </p:cNvPr>
          <p:cNvSpPr/>
          <p:nvPr/>
        </p:nvSpPr>
        <p:spPr>
          <a:xfrm>
            <a:off x="1416032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CAF3458-E211-4A48-96E5-D4C218D03A64}"/>
              </a:ext>
            </a:extLst>
          </p:cNvPr>
          <p:cNvSpPr/>
          <p:nvPr/>
        </p:nvSpPr>
        <p:spPr>
          <a:xfrm>
            <a:off x="4628999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E3E8D77-C8AD-4D84-A37B-47B868543D36}"/>
              </a:ext>
            </a:extLst>
          </p:cNvPr>
          <p:cNvSpPr/>
          <p:nvPr/>
        </p:nvSpPr>
        <p:spPr>
          <a:xfrm>
            <a:off x="521939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871D1C59-4A84-404C-BDC1-6051B541438F}"/>
              </a:ext>
            </a:extLst>
          </p:cNvPr>
          <p:cNvSpPr/>
          <p:nvPr/>
        </p:nvSpPr>
        <p:spPr>
          <a:xfrm>
            <a:off x="5835749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xmlns="" id="{55491080-57DD-4D9C-8FD5-93DFF68A8B86}"/>
              </a:ext>
            </a:extLst>
          </p:cNvPr>
          <p:cNvSpPr/>
          <p:nvPr/>
        </p:nvSpPr>
        <p:spPr>
          <a:xfrm>
            <a:off x="4342025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D300CDD-9200-4D89-A953-99C6E51690C0}"/>
              </a:ext>
            </a:extLst>
          </p:cNvPr>
          <p:cNvSpPr/>
          <p:nvPr/>
        </p:nvSpPr>
        <p:spPr>
          <a:xfrm>
            <a:off x="2759453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29E64114-1C85-4956-9CA4-A0E0D98C6385}"/>
              </a:ext>
            </a:extLst>
          </p:cNvPr>
          <p:cNvSpPr/>
          <p:nvPr/>
        </p:nvSpPr>
        <p:spPr>
          <a:xfrm>
            <a:off x="1900224" y="3812149"/>
            <a:ext cx="517674" cy="48874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7279D1A4-EFAC-40EF-B510-70182A563CFD}"/>
              </a:ext>
            </a:extLst>
          </p:cNvPr>
          <p:cNvGrpSpPr/>
          <p:nvPr/>
        </p:nvGrpSpPr>
        <p:grpSpPr>
          <a:xfrm>
            <a:off x="1613568" y="4632988"/>
            <a:ext cx="1021785" cy="230900"/>
            <a:chOff x="3642613" y="4629710"/>
            <a:chExt cx="696388" cy="4474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7528608-4F67-4F92-9752-3EF36E579443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816C87AD-2126-402F-9EDE-5EEA27CF6F95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 특성 생성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425040F6-D7E5-4996-95F8-54F1BC350E44}"/>
              </a:ext>
            </a:extLst>
          </p:cNvPr>
          <p:cNvGrpSpPr/>
          <p:nvPr/>
        </p:nvGrpSpPr>
        <p:grpSpPr>
          <a:xfrm>
            <a:off x="1613568" y="4925738"/>
            <a:ext cx="1021785" cy="230900"/>
            <a:chOff x="3642613" y="4629710"/>
            <a:chExt cx="696388" cy="44747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FE2F87F2-9F61-4C1C-B162-711F591FDE1E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18DA835D-EFF7-4B0B-AA54-C593B4F00987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 부여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43572439-4142-4D41-A10F-77C7B832D59D}"/>
              </a:ext>
            </a:extLst>
          </p:cNvPr>
          <p:cNvGrpSpPr/>
          <p:nvPr/>
        </p:nvGrpSpPr>
        <p:grpSpPr>
          <a:xfrm>
            <a:off x="2976639" y="3833103"/>
            <a:ext cx="1046868" cy="1267648"/>
            <a:chOff x="3224427" y="3459928"/>
            <a:chExt cx="1046868" cy="12676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DCC6801E-0DA1-48AC-A361-BE6ADBB39BF3}"/>
                </a:ext>
              </a:extLst>
            </p:cNvPr>
            <p:cNvSpPr/>
            <p:nvPr/>
          </p:nvSpPr>
          <p:spPr>
            <a:xfrm>
              <a:off x="3798011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2863F27C-DF10-4809-ABC8-47BA54FAA3E6}"/>
                </a:ext>
              </a:extLst>
            </p:cNvPr>
            <p:cNvSpPr/>
            <p:nvPr/>
          </p:nvSpPr>
          <p:spPr>
            <a:xfrm>
              <a:off x="3228832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xmlns="" id="{8DC12FC8-5B4D-4F9F-A609-2693BD194FD2}"/>
                </a:ext>
              </a:extLst>
            </p:cNvPr>
            <p:cNvGrpSpPr/>
            <p:nvPr/>
          </p:nvGrpSpPr>
          <p:grpSpPr>
            <a:xfrm>
              <a:off x="3224427" y="4280742"/>
              <a:ext cx="1045225" cy="446834"/>
              <a:chOff x="2042135" y="4315390"/>
              <a:chExt cx="1045225" cy="4468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8EEAA152-3FDE-437E-8222-FBD4E725DD42}"/>
                  </a:ext>
                </a:extLst>
              </p:cNvPr>
              <p:cNvSpPr/>
              <p:nvPr/>
            </p:nvSpPr>
            <p:spPr>
              <a:xfrm>
                <a:off x="2614076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/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xmlns="" id="{385FD6E6-4B4E-4107-8CAA-73698C910A2F}"/>
                  </a:ext>
                </a:extLst>
              </p:cNvPr>
              <p:cNvSpPr/>
              <p:nvPr/>
            </p:nvSpPr>
            <p:spPr>
              <a:xfrm>
                <a:off x="2042135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/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2A9BFC22-3112-404C-AC3C-27276076BCB0}"/>
              </a:ext>
            </a:extLst>
          </p:cNvPr>
          <p:cNvSpPr/>
          <p:nvPr/>
        </p:nvSpPr>
        <p:spPr>
          <a:xfrm>
            <a:off x="1653696" y="4379937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40" name="모서리가 둥근 사각형 설명선 15">
            <a:extLst>
              <a:ext uri="{FF2B5EF4-FFF2-40B4-BE49-F238E27FC236}">
                <a16:creationId xmlns:a16="http://schemas.microsoft.com/office/drawing/2014/main" xmlns="" id="{D99F507E-7857-406D-88F4-40244319FF6D}"/>
              </a:ext>
            </a:extLst>
          </p:cNvPr>
          <p:cNvSpPr/>
          <p:nvPr/>
        </p:nvSpPr>
        <p:spPr>
          <a:xfrm>
            <a:off x="2775626" y="4373411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A53291B4-AE42-4D40-8EFE-57DA8BE72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152" t="25297" r="22075" b="23680"/>
          <a:stretch/>
        </p:blipFill>
        <p:spPr>
          <a:xfrm>
            <a:off x="3619388" y="4763800"/>
            <a:ext cx="326822" cy="26994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454EE2D1-3B02-4BE4-892D-D31ED150073F}"/>
              </a:ext>
            </a:extLst>
          </p:cNvPr>
          <p:cNvSpPr/>
          <p:nvPr/>
        </p:nvSpPr>
        <p:spPr>
          <a:xfrm>
            <a:off x="1881931" y="373045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1A8057A3-15FE-4195-B9AA-C6E5E7A86AD5}"/>
              </a:ext>
            </a:extLst>
          </p:cNvPr>
          <p:cNvSpPr/>
          <p:nvPr/>
        </p:nvSpPr>
        <p:spPr>
          <a:xfrm>
            <a:off x="2721116" y="4245672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E51E2C16-40A5-4173-8AD7-05098BAE289D}"/>
              </a:ext>
            </a:extLst>
          </p:cNvPr>
          <p:cNvSpPr/>
          <p:nvPr/>
        </p:nvSpPr>
        <p:spPr>
          <a:xfrm>
            <a:off x="1601125" y="450751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DB535A40-C9F4-4078-960A-FD5711070363}"/>
              </a:ext>
            </a:extLst>
          </p:cNvPr>
          <p:cNvSpPr/>
          <p:nvPr/>
        </p:nvSpPr>
        <p:spPr>
          <a:xfrm>
            <a:off x="3513744" y="4551193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8914DF97-7C6B-4EBF-92E7-B8FABBBBC656}"/>
              </a:ext>
            </a:extLst>
          </p:cNvPr>
          <p:cNvSpPr/>
          <p:nvPr/>
        </p:nvSpPr>
        <p:spPr>
          <a:xfrm>
            <a:off x="1609597" y="4819394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xmlns="" id="{384F83B4-85C8-44E1-B516-523DF6B04FE7}"/>
              </a:ext>
            </a:extLst>
          </p:cNvPr>
          <p:cNvSpPr/>
          <p:nvPr/>
        </p:nvSpPr>
        <p:spPr>
          <a:xfrm>
            <a:off x="2695868" y="2786699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59AE6F3-F1AD-4063-9EC5-4FF89DA216BE}"/>
              </a:ext>
            </a:extLst>
          </p:cNvPr>
          <p:cNvGrpSpPr/>
          <p:nvPr/>
        </p:nvGrpSpPr>
        <p:grpSpPr>
          <a:xfrm>
            <a:off x="4476156" y="3752841"/>
            <a:ext cx="2009876" cy="871654"/>
            <a:chOff x="4819549" y="3632330"/>
            <a:chExt cx="2693324" cy="11680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31F34006-0BFD-43AE-B415-7DBF6130B495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44098466-E936-4E30-92DE-56258EE14F18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3262E16D-DFAF-430A-B81F-379E37B3EF3E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D92F4585-95CB-4E8A-AD4C-2AB1F8F9ED0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67B1BAA7-45AB-422C-A693-8C6902D0DD77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B0EAD980-D9E9-4642-81C3-1E1C14380376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999692E7-08F7-4981-B030-3180864AD53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30AF2499-D397-4FC0-B9D8-DFA329B39A22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92B6E3D8-0BCD-49D3-AD87-96B087C999A7}"/>
              </a:ext>
            </a:extLst>
          </p:cNvPr>
          <p:cNvGrpSpPr/>
          <p:nvPr/>
        </p:nvGrpSpPr>
        <p:grpSpPr>
          <a:xfrm>
            <a:off x="4498502" y="4912687"/>
            <a:ext cx="938275" cy="378305"/>
            <a:chOff x="3882471" y="6256670"/>
            <a:chExt cx="938275" cy="3783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74759302-675F-4167-B270-70CC24D4628A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B597C7BE-CD9F-471B-A9BC-4C4C46C218C4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xmlns="" id="{E10DCAAD-C93F-4F6D-A393-C585C85CB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70102C2C-468D-4BA5-8670-4BCDC900F0C9}"/>
              </a:ext>
            </a:extLst>
          </p:cNvPr>
          <p:cNvSpPr/>
          <p:nvPr/>
        </p:nvSpPr>
        <p:spPr>
          <a:xfrm>
            <a:off x="5546674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xmlns="" id="{1AF41481-70C5-4B14-A417-EA0B5910612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xmlns="" val="3110911580"/>
              </p:ext>
            </p:extLst>
          </p:nvPr>
        </p:nvGraphicFramePr>
        <p:xfrm>
          <a:off x="7589838" y="2481263"/>
          <a:ext cx="4153883" cy="3072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xmlns="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xmlns="" val="3976093468"/>
                    </a:ext>
                  </a:extLst>
                </a:gridCol>
              </a:tblGrid>
              <a:tr h="408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6415343"/>
                  </a:ext>
                </a:extLst>
              </a:tr>
              <a:tr h="577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아이템 선택 가능</a:t>
                      </a:r>
                      <a:r>
                        <a:rPr lang="en-US" altLang="ko-KR" sz="1000" dirty="0"/>
                        <a:t>. (</a:t>
                      </a:r>
                      <a:r>
                        <a:rPr lang="ko-KR" altLang="en-US" sz="1000" dirty="0"/>
                        <a:t>터치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아이템의 특성 정보 우측 정보 창에 출력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우측 인벤토리에서 선택한 아이템이 출력 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선택한 아이템의 특성 아이콘이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211207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부여된 특성에 대한 정보를 해당 특성 이미지를 터치하는 것으로 확인할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930538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버튼을 터치하는 것으로 우측에 랜덤으로 특성 리스트가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 다시 생성됨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2878064"/>
                  </a:ext>
                </a:extLst>
              </a:tr>
            </a:tbl>
          </a:graphicData>
        </a:graphic>
      </p:graphicFrame>
      <p:graphicFrame>
        <p:nvGraphicFramePr>
          <p:cNvPr id="63" name="표 56">
            <a:extLst>
              <a:ext uri="{FF2B5EF4-FFF2-40B4-BE49-F238E27FC236}">
                <a16:creationId xmlns:a16="http://schemas.microsoft.com/office/drawing/2014/main" xmlns="" id="{E2C535A8-79A5-48C8-9A83-C04F8A8A9D8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xmlns="" val="2666282215"/>
              </p:ext>
            </p:extLst>
          </p:nvPr>
        </p:nvGraphicFramePr>
        <p:xfrm>
          <a:off x="7589837" y="5568510"/>
          <a:ext cx="4153883" cy="830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xmlns="" val="3925580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2731794"/>
                  </a:ext>
                </a:extLst>
              </a:tr>
              <a:tr h="46444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6365787"/>
                  </a:ext>
                </a:extLst>
              </a:tr>
            </a:tbl>
          </a:graphicData>
        </a:graphic>
      </p:graphicFrame>
      <p:sp>
        <p:nvSpPr>
          <p:cNvPr id="64" name="제목 1">
            <a:extLst>
              <a:ext uri="{FF2B5EF4-FFF2-40B4-BE49-F238E27FC236}">
                <a16:creationId xmlns:a16="http://schemas.microsoft.com/office/drawing/2014/main" xmlns="" id="{457CC975-5978-42D1-8921-8AC38766CF26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/>
              <a:t>세부 </a:t>
            </a:r>
            <a:r>
              <a:rPr lang="en-US" altLang="ko-KR"/>
              <a:t>UI </a:t>
            </a:r>
            <a:r>
              <a:rPr lang="ko-KR" altLang="en-US"/>
              <a:t>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4106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44BA6642-7097-4A9C-87F2-A34A927C0D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44B8D91-FA2C-499C-A1E6-1A93FF2AC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5F8EA44-24E2-4114-B2D1-80466C77A6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2E45F50-A43E-427E-A084-580D1ABC293F}"/>
              </a:ext>
            </a:extLst>
          </p:cNvPr>
          <p:cNvSpPr/>
          <p:nvPr/>
        </p:nvSpPr>
        <p:spPr>
          <a:xfrm>
            <a:off x="1289681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xmlns="" id="{5DA25C32-7125-43DA-BE94-0E33B9B6F9D4}"/>
              </a:ext>
            </a:extLst>
          </p:cNvPr>
          <p:cNvSpPr/>
          <p:nvPr/>
        </p:nvSpPr>
        <p:spPr>
          <a:xfrm>
            <a:off x="1289682" y="287178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DC2702F-B501-428B-9624-989D8CE8393D}"/>
              </a:ext>
            </a:extLst>
          </p:cNvPr>
          <p:cNvSpPr/>
          <p:nvPr/>
        </p:nvSpPr>
        <p:spPr>
          <a:xfrm>
            <a:off x="6389448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7A3827F6-88DC-4F38-AFC4-58C379855166}"/>
              </a:ext>
            </a:extLst>
          </p:cNvPr>
          <p:cNvSpPr/>
          <p:nvPr/>
        </p:nvSpPr>
        <p:spPr>
          <a:xfrm>
            <a:off x="6370651" y="2551080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xmlns="" id="{9D037F06-90EE-451A-9122-E326C692226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4" y="2781538"/>
            <a:ext cx="317993" cy="38386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8021B47-D587-4A71-8479-6898FA6D0D56}"/>
              </a:ext>
            </a:extLst>
          </p:cNvPr>
          <p:cNvSpPr/>
          <p:nvPr/>
        </p:nvSpPr>
        <p:spPr>
          <a:xfrm>
            <a:off x="3501873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9F733CD3-DCA6-4324-A519-67CC7FAA0023}"/>
              </a:ext>
            </a:extLst>
          </p:cNvPr>
          <p:cNvSpPr/>
          <p:nvPr/>
        </p:nvSpPr>
        <p:spPr>
          <a:xfrm>
            <a:off x="5698437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0E35F1D-94F1-4DA7-A72D-620FCB7056A2}"/>
              </a:ext>
            </a:extLst>
          </p:cNvPr>
          <p:cNvSpPr/>
          <p:nvPr/>
        </p:nvSpPr>
        <p:spPr>
          <a:xfrm>
            <a:off x="1532593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8599A0A-909D-40E1-89BD-3767E63CFA9E}"/>
              </a:ext>
            </a:extLst>
          </p:cNvPr>
          <p:cNvSpPr/>
          <p:nvPr/>
        </p:nvSpPr>
        <p:spPr>
          <a:xfrm>
            <a:off x="212299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3FA9C9E-9E1A-4F85-8DF3-F99E7842FA3F}"/>
              </a:ext>
            </a:extLst>
          </p:cNvPr>
          <p:cNvSpPr/>
          <p:nvPr/>
        </p:nvSpPr>
        <p:spPr>
          <a:xfrm>
            <a:off x="2739343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37C51EED-DB4B-42E8-AEC0-AD35FD5EEDC6}"/>
              </a:ext>
            </a:extLst>
          </p:cNvPr>
          <p:cNvSpPr/>
          <p:nvPr/>
        </p:nvSpPr>
        <p:spPr>
          <a:xfrm>
            <a:off x="3357478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xmlns="" id="{3941BAB3-7BD3-4842-807E-E458B678939E}"/>
              </a:ext>
            </a:extLst>
          </p:cNvPr>
          <p:cNvSpPr/>
          <p:nvPr/>
        </p:nvSpPr>
        <p:spPr>
          <a:xfrm>
            <a:off x="1416032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CAF3458-E211-4A48-96E5-D4C218D03A64}"/>
              </a:ext>
            </a:extLst>
          </p:cNvPr>
          <p:cNvSpPr/>
          <p:nvPr/>
        </p:nvSpPr>
        <p:spPr>
          <a:xfrm>
            <a:off x="4628999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E3E8D77-C8AD-4D84-A37B-47B868543D36}"/>
              </a:ext>
            </a:extLst>
          </p:cNvPr>
          <p:cNvSpPr/>
          <p:nvPr/>
        </p:nvSpPr>
        <p:spPr>
          <a:xfrm>
            <a:off x="521939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871D1C59-4A84-404C-BDC1-6051B541438F}"/>
              </a:ext>
            </a:extLst>
          </p:cNvPr>
          <p:cNvSpPr/>
          <p:nvPr/>
        </p:nvSpPr>
        <p:spPr>
          <a:xfrm>
            <a:off x="5835749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xmlns="" id="{55491080-57DD-4D9C-8FD5-93DFF68A8B86}"/>
              </a:ext>
            </a:extLst>
          </p:cNvPr>
          <p:cNvSpPr/>
          <p:nvPr/>
        </p:nvSpPr>
        <p:spPr>
          <a:xfrm>
            <a:off x="4342025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D300CDD-9200-4D89-A953-99C6E51690C0}"/>
              </a:ext>
            </a:extLst>
          </p:cNvPr>
          <p:cNvSpPr/>
          <p:nvPr/>
        </p:nvSpPr>
        <p:spPr>
          <a:xfrm>
            <a:off x="2759453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29E64114-1C85-4956-9CA4-A0E0D98C6385}"/>
              </a:ext>
            </a:extLst>
          </p:cNvPr>
          <p:cNvSpPr/>
          <p:nvPr/>
        </p:nvSpPr>
        <p:spPr>
          <a:xfrm>
            <a:off x="1900224" y="3812149"/>
            <a:ext cx="517674" cy="48874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7279D1A4-EFAC-40EF-B510-70182A563CFD}"/>
              </a:ext>
            </a:extLst>
          </p:cNvPr>
          <p:cNvGrpSpPr/>
          <p:nvPr/>
        </p:nvGrpSpPr>
        <p:grpSpPr>
          <a:xfrm>
            <a:off x="1613568" y="4632988"/>
            <a:ext cx="1021785" cy="230900"/>
            <a:chOff x="3642613" y="4629710"/>
            <a:chExt cx="696388" cy="4474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7528608-4F67-4F92-9752-3EF36E579443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816C87AD-2126-402F-9EDE-5EEA27CF6F95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 특성 생성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425040F6-D7E5-4996-95F8-54F1BC350E44}"/>
              </a:ext>
            </a:extLst>
          </p:cNvPr>
          <p:cNvGrpSpPr/>
          <p:nvPr/>
        </p:nvGrpSpPr>
        <p:grpSpPr>
          <a:xfrm>
            <a:off x="1613568" y="4925738"/>
            <a:ext cx="1021785" cy="230900"/>
            <a:chOff x="3642613" y="4629710"/>
            <a:chExt cx="696388" cy="44747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FE2F87F2-9F61-4C1C-B162-711F591FDE1E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18DA835D-EFF7-4B0B-AA54-C593B4F00987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 부여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43572439-4142-4D41-A10F-77C7B832D59D}"/>
              </a:ext>
            </a:extLst>
          </p:cNvPr>
          <p:cNvGrpSpPr/>
          <p:nvPr/>
        </p:nvGrpSpPr>
        <p:grpSpPr>
          <a:xfrm>
            <a:off x="2976639" y="3833103"/>
            <a:ext cx="1046868" cy="1267648"/>
            <a:chOff x="3224427" y="3459928"/>
            <a:chExt cx="1046868" cy="12676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DCC6801E-0DA1-48AC-A361-BE6ADBB39BF3}"/>
                </a:ext>
              </a:extLst>
            </p:cNvPr>
            <p:cNvSpPr/>
            <p:nvPr/>
          </p:nvSpPr>
          <p:spPr>
            <a:xfrm>
              <a:off x="3798011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2863F27C-DF10-4809-ABC8-47BA54FAA3E6}"/>
                </a:ext>
              </a:extLst>
            </p:cNvPr>
            <p:cNvSpPr/>
            <p:nvPr/>
          </p:nvSpPr>
          <p:spPr>
            <a:xfrm>
              <a:off x="3228832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xmlns="" id="{8DC12FC8-5B4D-4F9F-A609-2693BD194FD2}"/>
                </a:ext>
              </a:extLst>
            </p:cNvPr>
            <p:cNvGrpSpPr/>
            <p:nvPr/>
          </p:nvGrpSpPr>
          <p:grpSpPr>
            <a:xfrm>
              <a:off x="3224427" y="4280742"/>
              <a:ext cx="1045225" cy="446834"/>
              <a:chOff x="2042135" y="4315390"/>
              <a:chExt cx="1045225" cy="4468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8EEAA152-3FDE-437E-8222-FBD4E725DD42}"/>
                  </a:ext>
                </a:extLst>
              </p:cNvPr>
              <p:cNvSpPr/>
              <p:nvPr/>
            </p:nvSpPr>
            <p:spPr>
              <a:xfrm>
                <a:off x="2614076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/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xmlns="" id="{385FD6E6-4B4E-4107-8CAA-73698C910A2F}"/>
                  </a:ext>
                </a:extLst>
              </p:cNvPr>
              <p:cNvSpPr/>
              <p:nvPr/>
            </p:nvSpPr>
            <p:spPr>
              <a:xfrm>
                <a:off x="2042135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/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2A9BFC22-3112-404C-AC3C-27276076BCB0}"/>
              </a:ext>
            </a:extLst>
          </p:cNvPr>
          <p:cNvSpPr/>
          <p:nvPr/>
        </p:nvSpPr>
        <p:spPr>
          <a:xfrm>
            <a:off x="1653696" y="4379937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40" name="모서리가 둥근 사각형 설명선 15">
            <a:extLst>
              <a:ext uri="{FF2B5EF4-FFF2-40B4-BE49-F238E27FC236}">
                <a16:creationId xmlns:a16="http://schemas.microsoft.com/office/drawing/2014/main" xmlns="" id="{D99F507E-7857-406D-88F4-40244319FF6D}"/>
              </a:ext>
            </a:extLst>
          </p:cNvPr>
          <p:cNvSpPr/>
          <p:nvPr/>
        </p:nvSpPr>
        <p:spPr>
          <a:xfrm>
            <a:off x="2775626" y="4373411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A53291B4-AE42-4D40-8EFE-57DA8BE72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152" t="25297" r="22075" b="23680"/>
          <a:stretch/>
        </p:blipFill>
        <p:spPr>
          <a:xfrm>
            <a:off x="3619388" y="4763800"/>
            <a:ext cx="326822" cy="26994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454EE2D1-3B02-4BE4-892D-D31ED150073F}"/>
              </a:ext>
            </a:extLst>
          </p:cNvPr>
          <p:cNvSpPr/>
          <p:nvPr/>
        </p:nvSpPr>
        <p:spPr>
          <a:xfrm>
            <a:off x="1881931" y="373045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1A8057A3-15FE-4195-B9AA-C6E5E7A86AD5}"/>
              </a:ext>
            </a:extLst>
          </p:cNvPr>
          <p:cNvSpPr/>
          <p:nvPr/>
        </p:nvSpPr>
        <p:spPr>
          <a:xfrm>
            <a:off x="2721116" y="4245672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E51E2C16-40A5-4173-8AD7-05098BAE289D}"/>
              </a:ext>
            </a:extLst>
          </p:cNvPr>
          <p:cNvSpPr/>
          <p:nvPr/>
        </p:nvSpPr>
        <p:spPr>
          <a:xfrm>
            <a:off x="1601125" y="450751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DB535A40-C9F4-4078-960A-FD5711070363}"/>
              </a:ext>
            </a:extLst>
          </p:cNvPr>
          <p:cNvSpPr/>
          <p:nvPr/>
        </p:nvSpPr>
        <p:spPr>
          <a:xfrm>
            <a:off x="3513744" y="4551193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8914DF97-7C6B-4EBF-92E7-B8FABBBBC656}"/>
              </a:ext>
            </a:extLst>
          </p:cNvPr>
          <p:cNvSpPr/>
          <p:nvPr/>
        </p:nvSpPr>
        <p:spPr>
          <a:xfrm>
            <a:off x="1609597" y="4819394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xmlns="" id="{384F83B4-85C8-44E1-B516-523DF6B04FE7}"/>
              </a:ext>
            </a:extLst>
          </p:cNvPr>
          <p:cNvSpPr/>
          <p:nvPr/>
        </p:nvSpPr>
        <p:spPr>
          <a:xfrm>
            <a:off x="2695868" y="2786699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59AE6F3-F1AD-4063-9EC5-4FF89DA216BE}"/>
              </a:ext>
            </a:extLst>
          </p:cNvPr>
          <p:cNvGrpSpPr/>
          <p:nvPr/>
        </p:nvGrpSpPr>
        <p:grpSpPr>
          <a:xfrm>
            <a:off x="4476156" y="3752841"/>
            <a:ext cx="2009876" cy="871654"/>
            <a:chOff x="4819549" y="3632330"/>
            <a:chExt cx="2693324" cy="11680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31F34006-0BFD-43AE-B415-7DBF6130B495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44098466-E936-4E30-92DE-56258EE14F18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3262E16D-DFAF-430A-B81F-379E37B3EF3E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D92F4585-95CB-4E8A-AD4C-2AB1F8F9ED0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67B1BAA7-45AB-422C-A693-8C6902D0DD77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B0EAD980-D9E9-4642-81C3-1E1C14380376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999692E7-08F7-4981-B030-3180864AD53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30AF2499-D397-4FC0-B9D8-DFA329B39A22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92B6E3D8-0BCD-49D3-AD87-96B087C999A7}"/>
              </a:ext>
            </a:extLst>
          </p:cNvPr>
          <p:cNvGrpSpPr/>
          <p:nvPr/>
        </p:nvGrpSpPr>
        <p:grpSpPr>
          <a:xfrm>
            <a:off x="4498502" y="4912687"/>
            <a:ext cx="938275" cy="378305"/>
            <a:chOff x="3882471" y="6256670"/>
            <a:chExt cx="938275" cy="3783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74759302-675F-4167-B270-70CC24D4628A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B597C7BE-CD9F-471B-A9BC-4C4C46C218C4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xmlns="" id="{E10DCAAD-C93F-4F6D-A393-C585C85CB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70102C2C-468D-4BA5-8670-4BCDC900F0C9}"/>
              </a:ext>
            </a:extLst>
          </p:cNvPr>
          <p:cNvSpPr/>
          <p:nvPr/>
        </p:nvSpPr>
        <p:spPr>
          <a:xfrm>
            <a:off x="5546674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xmlns="" id="{1AF41481-70C5-4B14-A417-EA0B5910612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xmlns="" val="402454291"/>
              </p:ext>
            </p:extLst>
          </p:nvPr>
        </p:nvGraphicFramePr>
        <p:xfrm>
          <a:off x="7589838" y="2481263"/>
          <a:ext cx="4153883" cy="18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xmlns="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xmlns="" val="3976093468"/>
                    </a:ext>
                  </a:extLst>
                </a:gridCol>
              </a:tblGrid>
              <a:tr h="408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6415343"/>
                  </a:ext>
                </a:extLst>
              </a:tr>
              <a:tr h="577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랜덤으로 출력된 특성 이미지를 터치하는 것으로 선택할 수 있으며 다시 한번 더 터치하는 것으로 선택해제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211207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버튼으로 선택한 특성을 상단의 현태 특성 위치에 저장함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특성 </a:t>
                      </a:r>
                      <a:r>
                        <a:rPr lang="en-US" altLang="ko-KR" sz="1000" dirty="0"/>
                        <a:t>1, </a:t>
                      </a:r>
                      <a:r>
                        <a:rPr lang="ko-KR" altLang="en-US" sz="1000" dirty="0"/>
                        <a:t>특성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로 분류해 신규 특성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는 특성 </a:t>
                      </a:r>
                      <a:r>
                        <a:rPr lang="en-US" altLang="ko-KR" sz="1000" dirty="0"/>
                        <a:t>2 </a:t>
                      </a:r>
                      <a:r>
                        <a:rPr lang="ko-KR" altLang="en-US" sz="1000" dirty="0"/>
                        <a:t>자리에만 저장이 가능하도록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930538"/>
                  </a:ext>
                </a:extLst>
              </a:tr>
            </a:tbl>
          </a:graphicData>
        </a:graphic>
      </p:graphicFrame>
      <p:graphicFrame>
        <p:nvGraphicFramePr>
          <p:cNvPr id="63" name="표 56">
            <a:extLst>
              <a:ext uri="{FF2B5EF4-FFF2-40B4-BE49-F238E27FC236}">
                <a16:creationId xmlns:a16="http://schemas.microsoft.com/office/drawing/2014/main" xmlns="" id="{E2C535A8-79A5-48C8-9A83-C04F8A8A9D8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xmlns="" val="1091591716"/>
              </p:ext>
            </p:extLst>
          </p:nvPr>
        </p:nvGraphicFramePr>
        <p:xfrm>
          <a:off x="7589837" y="4551193"/>
          <a:ext cx="4153883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xmlns="" val="3925580083"/>
                    </a:ext>
                  </a:extLst>
                </a:gridCol>
              </a:tblGrid>
              <a:tr h="3510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2731794"/>
                  </a:ext>
                </a:extLst>
              </a:tr>
              <a:tr h="144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6365787"/>
                  </a:ext>
                </a:extLst>
              </a:tr>
            </a:tbl>
          </a:graphicData>
        </a:graphic>
      </p:graphicFrame>
      <p:sp>
        <p:nvSpPr>
          <p:cNvPr id="64" name="제목 1">
            <a:extLst>
              <a:ext uri="{FF2B5EF4-FFF2-40B4-BE49-F238E27FC236}">
                <a16:creationId xmlns:a16="http://schemas.microsoft.com/office/drawing/2014/main" xmlns="" id="{AAC644EC-133A-4637-9607-EF20051FD856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/>
              <a:t>세부 </a:t>
            </a:r>
            <a:r>
              <a:rPr lang="en-US" altLang="ko-KR"/>
              <a:t>UI </a:t>
            </a:r>
            <a:r>
              <a:rPr lang="ko-KR" altLang="en-US"/>
              <a:t>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72842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3096DDF6-1432-4C55-AB78-A221DC8EB2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FB6C2EF-EA8A-48D2-9D70-7286F7E809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xmlns="" id="{0DFC8307-BD83-4DA1-B7A9-B8668DB6A38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xmlns="" val="1100776682"/>
              </p:ext>
            </p:extLst>
          </p:nvPr>
        </p:nvGraphicFramePr>
        <p:xfrm>
          <a:off x="7589837" y="2481263"/>
          <a:ext cx="4153883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xmlns="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xmlns="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강화와 동일하게 첫번째로 선택하는 아이템이 기준으로 재료로 사용할 아이템을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두 가지 선택지를 유저에게 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하나는 기존 아이템을 기준으로 재료 아이템을 재료로 사용해 강화 수치와 특성만 옮기는 것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다음은 두 아이템을 재료로 새로운 아이템을 만드는 것으로 강화 등급과 특성이 랜덤으로 생성되는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강화와 동일하게 안내 텍스트가 아이템 선택 이미지 하단에 출력되고 아이템을 모두 선택하게 되면 아이템의 능력치를 비교 할 수 있도록 텍스트를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68748460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xmlns="" id="{1740C8AE-1804-4921-B0BD-A53A406ECA9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xmlns="" val="540269796"/>
              </p:ext>
            </p:extLst>
          </p:nvPr>
        </p:nvGraphicFramePr>
        <p:xfrm>
          <a:off x="7589838" y="5422901"/>
          <a:ext cx="4153882" cy="969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xmlns="" val="3925580083"/>
                    </a:ext>
                  </a:extLst>
                </a:gridCol>
              </a:tblGrid>
              <a:tr h="307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2731794"/>
                  </a:ext>
                </a:extLst>
              </a:tr>
              <a:tr h="6033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6365787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44372E0-CADA-4335-9C5C-AE39D4E002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86114D2-156F-4DFF-B1CA-B44B74902E8E}"/>
              </a:ext>
            </a:extLst>
          </p:cNvPr>
          <p:cNvSpPr/>
          <p:nvPr/>
        </p:nvSpPr>
        <p:spPr>
          <a:xfrm>
            <a:off x="1289680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xmlns="" id="{8D21E435-6F37-42B8-8515-FCA53072A743}"/>
              </a:ext>
            </a:extLst>
          </p:cNvPr>
          <p:cNvSpPr/>
          <p:nvPr/>
        </p:nvSpPr>
        <p:spPr>
          <a:xfrm>
            <a:off x="1289680" y="2871788"/>
            <a:ext cx="5461639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9967A2D1-941A-4844-9428-9F21651A1840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B207445-79AB-474A-B3FF-AC79F240F1AA}"/>
              </a:ext>
            </a:extLst>
          </p:cNvPr>
          <p:cNvSpPr/>
          <p:nvPr/>
        </p:nvSpPr>
        <p:spPr>
          <a:xfrm>
            <a:off x="6389447" y="25732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xmlns="" id="{28094BFC-E8A8-4824-8EF0-0C978CDCBB7A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601173" y="2803719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0BD732C-B42F-447B-BB28-0A4904EAFFF0}"/>
              </a:ext>
            </a:extLst>
          </p:cNvPr>
          <p:cNvSpPr/>
          <p:nvPr/>
        </p:nvSpPr>
        <p:spPr>
          <a:xfrm>
            <a:off x="3501872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554D037-3A91-4D9D-81CD-86441A21E87B}"/>
              </a:ext>
            </a:extLst>
          </p:cNvPr>
          <p:cNvSpPr/>
          <p:nvPr/>
        </p:nvSpPr>
        <p:spPr>
          <a:xfrm>
            <a:off x="5698436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63C5CC17-4C8A-43F7-AC6D-D787A2822179}"/>
              </a:ext>
            </a:extLst>
          </p:cNvPr>
          <p:cNvSpPr/>
          <p:nvPr/>
        </p:nvSpPr>
        <p:spPr>
          <a:xfrm>
            <a:off x="1532592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C3FDE2C-810C-4B72-BDC4-3EF7D042A2D9}"/>
              </a:ext>
            </a:extLst>
          </p:cNvPr>
          <p:cNvSpPr/>
          <p:nvPr/>
        </p:nvSpPr>
        <p:spPr>
          <a:xfrm>
            <a:off x="2122991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46EABA2A-96DF-4ED0-866A-D64650BF6EB0}"/>
              </a:ext>
            </a:extLst>
          </p:cNvPr>
          <p:cNvSpPr/>
          <p:nvPr/>
        </p:nvSpPr>
        <p:spPr>
          <a:xfrm>
            <a:off x="273934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5F63F6C-07FC-4E5A-82C0-F937EE3F9B5E}"/>
              </a:ext>
            </a:extLst>
          </p:cNvPr>
          <p:cNvSpPr/>
          <p:nvPr/>
        </p:nvSpPr>
        <p:spPr>
          <a:xfrm>
            <a:off x="3357477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xmlns="" id="{80314BE6-AEFC-439A-9CC8-53273614B931}"/>
              </a:ext>
            </a:extLst>
          </p:cNvPr>
          <p:cNvSpPr/>
          <p:nvPr/>
        </p:nvSpPr>
        <p:spPr>
          <a:xfrm>
            <a:off x="1416031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7CD5C067-2DC8-446B-8702-55602D592059}"/>
              </a:ext>
            </a:extLst>
          </p:cNvPr>
          <p:cNvSpPr/>
          <p:nvPr/>
        </p:nvSpPr>
        <p:spPr>
          <a:xfrm>
            <a:off x="4628998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061C715C-5F56-47AB-B16E-9249B1FB9E3C}"/>
              </a:ext>
            </a:extLst>
          </p:cNvPr>
          <p:cNvSpPr/>
          <p:nvPr/>
        </p:nvSpPr>
        <p:spPr>
          <a:xfrm>
            <a:off x="5219397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A50586E-17EC-40CD-BB08-6EF3138E42BF}"/>
              </a:ext>
            </a:extLst>
          </p:cNvPr>
          <p:cNvSpPr/>
          <p:nvPr/>
        </p:nvSpPr>
        <p:spPr>
          <a:xfrm>
            <a:off x="583574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xmlns="" id="{FAC67C3E-1488-4400-8BE9-38D84EF7D425}"/>
              </a:ext>
            </a:extLst>
          </p:cNvPr>
          <p:cNvSpPr/>
          <p:nvPr/>
        </p:nvSpPr>
        <p:spPr>
          <a:xfrm>
            <a:off x="4342024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D117111E-139F-4DE2-93A5-1EFA333F2833}"/>
              </a:ext>
            </a:extLst>
          </p:cNvPr>
          <p:cNvGrpSpPr/>
          <p:nvPr/>
        </p:nvGrpSpPr>
        <p:grpSpPr>
          <a:xfrm>
            <a:off x="4476155" y="3752841"/>
            <a:ext cx="2009876" cy="871654"/>
            <a:chOff x="4819549" y="3632330"/>
            <a:chExt cx="2693324" cy="116805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59895416-CD79-4203-898C-B1CDF9EF53DA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D9630742-F927-4928-8910-FF61B5B08ED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054D100D-DF1A-4655-A159-288B5791CA14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84BD9E57-CCE7-4914-B6AC-8FA1B31B85D5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669F93CF-EACB-4E8C-91F8-5BAA7DCDEF84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89920703-32C4-463F-B16A-ABFB46FF534B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87CD873E-96FD-4BEC-BE22-43F283E9D007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84D42948-5876-4108-9D60-AAA1AB8C7DC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BD16B8B4-EE6C-49D6-A6A9-0CF2B992511E}"/>
              </a:ext>
            </a:extLst>
          </p:cNvPr>
          <p:cNvGrpSpPr/>
          <p:nvPr/>
        </p:nvGrpSpPr>
        <p:grpSpPr>
          <a:xfrm>
            <a:off x="4498501" y="4912687"/>
            <a:ext cx="938275" cy="378305"/>
            <a:chOff x="3882471" y="6256670"/>
            <a:chExt cx="938275" cy="37830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E97105B2-6426-40CD-9621-2B5A52CF8FD9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5D32CDD1-7EA8-4554-BB33-01526F6DBA4B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879BA48F-D57D-4473-A12C-53E91B4E8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0B122A7C-7C1B-45ED-881C-D6F5A8E2966D}"/>
              </a:ext>
            </a:extLst>
          </p:cNvPr>
          <p:cNvSpPr/>
          <p:nvPr/>
        </p:nvSpPr>
        <p:spPr>
          <a:xfrm>
            <a:off x="5546673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D3913BF4-556F-491C-8BB4-8E87BDD13693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63784607-7001-46DC-AC88-F64E8A9413AC}"/>
              </a:ext>
            </a:extLst>
          </p:cNvPr>
          <p:cNvSpPr/>
          <p:nvPr/>
        </p:nvSpPr>
        <p:spPr>
          <a:xfrm>
            <a:off x="1645146" y="3806858"/>
            <a:ext cx="430610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ED087243-75D7-43BB-B61E-08DD99C6AD30}"/>
              </a:ext>
            </a:extLst>
          </p:cNvPr>
          <p:cNvSpPr/>
          <p:nvPr/>
        </p:nvSpPr>
        <p:spPr>
          <a:xfrm>
            <a:off x="2387357" y="3806858"/>
            <a:ext cx="430609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1FF96767-3F69-4E79-B7EF-2E3146245566}"/>
              </a:ext>
            </a:extLst>
          </p:cNvPr>
          <p:cNvSpPr/>
          <p:nvPr/>
        </p:nvSpPr>
        <p:spPr>
          <a:xfrm>
            <a:off x="3050841" y="3772396"/>
            <a:ext cx="1129795" cy="15655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8BFAA486-B7D5-4EA2-8889-64D2039D2509}"/>
              </a:ext>
            </a:extLst>
          </p:cNvPr>
          <p:cNvSpPr/>
          <p:nvPr/>
        </p:nvSpPr>
        <p:spPr>
          <a:xfrm>
            <a:off x="3122294" y="5057106"/>
            <a:ext cx="995544" cy="224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56394AE5-A976-4768-98F8-09DFCE2E399A}"/>
              </a:ext>
            </a:extLst>
          </p:cNvPr>
          <p:cNvSpPr/>
          <p:nvPr/>
        </p:nvSpPr>
        <p:spPr>
          <a:xfrm>
            <a:off x="3169915" y="5089275"/>
            <a:ext cx="907766" cy="1726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장비합성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88EBDB43-2262-4783-8C40-468A3B1542C6}"/>
              </a:ext>
            </a:extLst>
          </p:cNvPr>
          <p:cNvSpPr/>
          <p:nvPr/>
        </p:nvSpPr>
        <p:spPr>
          <a:xfrm>
            <a:off x="3665897" y="3835752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이미지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51DC5F0-8FDF-46D9-A3F1-9B0DF64D2691}"/>
              </a:ext>
            </a:extLst>
          </p:cNvPr>
          <p:cNvSpPr/>
          <p:nvPr/>
        </p:nvSpPr>
        <p:spPr>
          <a:xfrm>
            <a:off x="3125118" y="3835752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0B10407-CF4A-4FC3-9A98-23E6DD475BFA}"/>
              </a:ext>
            </a:extLst>
          </p:cNvPr>
          <p:cNvSpPr/>
          <p:nvPr/>
        </p:nvSpPr>
        <p:spPr>
          <a:xfrm>
            <a:off x="1550836" y="4370891"/>
            <a:ext cx="1353178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sp>
        <p:nvSpPr>
          <p:cNvPr id="50" name="모서리가 둥근 사각형 설명선 15">
            <a:extLst>
              <a:ext uri="{FF2B5EF4-FFF2-40B4-BE49-F238E27FC236}">
                <a16:creationId xmlns:a16="http://schemas.microsoft.com/office/drawing/2014/main" xmlns="" id="{D73518BA-D76A-4603-A2FD-F824CA99767B}"/>
              </a:ext>
            </a:extLst>
          </p:cNvPr>
          <p:cNvSpPr/>
          <p:nvPr/>
        </p:nvSpPr>
        <p:spPr>
          <a:xfrm>
            <a:off x="3100643" y="4332809"/>
            <a:ext cx="1012551" cy="516519"/>
          </a:xfrm>
          <a:prstGeom prst="wedgeRoundRectCallout">
            <a:avLst>
              <a:gd name="adj1" fmla="val -21987"/>
              <a:gd name="adj2" fmla="val -61402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성능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1AA5016C-ABF6-4D83-AC81-1061A18256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01438" y="3858085"/>
            <a:ext cx="411756" cy="41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0A1D8975-3F6E-4A80-8E77-A54FDF2133D1}"/>
              </a:ext>
            </a:extLst>
          </p:cNvPr>
          <p:cNvSpPr/>
          <p:nvPr/>
        </p:nvSpPr>
        <p:spPr>
          <a:xfrm>
            <a:off x="3169915" y="4879968"/>
            <a:ext cx="891645" cy="1536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비용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4DF87048-EAF6-4D8C-B1EB-1CA59EA92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152" t="25297" r="22075" b="23680"/>
          <a:stretch/>
        </p:blipFill>
        <p:spPr>
          <a:xfrm>
            <a:off x="3192020" y="3896889"/>
            <a:ext cx="326822" cy="26994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xmlns="" id="{08A274A4-5DF0-4C89-9055-77444BEEEE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152" t="25297" r="22075" b="23680"/>
          <a:stretch/>
        </p:blipFill>
        <p:spPr>
          <a:xfrm>
            <a:off x="4528332" y="3843348"/>
            <a:ext cx="326822" cy="269946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F5607507-FACF-46FF-8161-57F98F9D381D}"/>
              </a:ext>
            </a:extLst>
          </p:cNvPr>
          <p:cNvSpPr/>
          <p:nvPr/>
        </p:nvSpPr>
        <p:spPr>
          <a:xfrm>
            <a:off x="1410122" y="349110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B511A59F-2BA1-4AB5-9B20-64AF56263D86}"/>
              </a:ext>
            </a:extLst>
          </p:cNvPr>
          <p:cNvSpPr/>
          <p:nvPr/>
        </p:nvSpPr>
        <p:spPr>
          <a:xfrm>
            <a:off x="3066699" y="344036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2D573370-B3F0-4060-942A-03225EF66746}"/>
              </a:ext>
            </a:extLst>
          </p:cNvPr>
          <p:cNvGrpSpPr/>
          <p:nvPr/>
        </p:nvGrpSpPr>
        <p:grpSpPr>
          <a:xfrm>
            <a:off x="437977" y="5375664"/>
            <a:ext cx="1359926" cy="967102"/>
            <a:chOff x="248212" y="5597131"/>
            <a:chExt cx="1359926" cy="96710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A3D24C94-D0A1-4F6F-B5E3-825629620CEE}"/>
                </a:ext>
              </a:extLst>
            </p:cNvPr>
            <p:cNvSpPr/>
            <p:nvPr/>
          </p:nvSpPr>
          <p:spPr>
            <a:xfrm>
              <a:off x="248212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C35982E8-3225-4E72-A322-50F4AD6A41AF}"/>
                </a:ext>
              </a:extLst>
            </p:cNvPr>
            <p:cNvSpPr/>
            <p:nvPr/>
          </p:nvSpPr>
          <p:spPr>
            <a:xfrm>
              <a:off x="986599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</p:grpSp>
      <p:cxnSp>
        <p:nvCxnSpPr>
          <p:cNvPr id="59" name="직선 화살표 연결선 87">
            <a:extLst>
              <a:ext uri="{FF2B5EF4-FFF2-40B4-BE49-F238E27FC236}">
                <a16:creationId xmlns:a16="http://schemas.microsoft.com/office/drawing/2014/main" xmlns="" id="{D5CC092C-C1C6-4B21-8422-872B1AAFFC7C}"/>
              </a:ext>
            </a:extLst>
          </p:cNvPr>
          <p:cNvCxnSpPr>
            <a:cxnSpLocks/>
            <a:stCxn id="49" idx="2"/>
            <a:endCxn id="58" idx="3"/>
          </p:cNvCxnSpPr>
          <p:nvPr/>
        </p:nvCxnSpPr>
        <p:spPr>
          <a:xfrm rot="5400000">
            <a:off x="1752053" y="5383843"/>
            <a:ext cx="521222" cy="42952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B56BBD8C-68FE-4838-A75D-E50B667D0AED}"/>
              </a:ext>
            </a:extLst>
          </p:cNvPr>
          <p:cNvSpPr/>
          <p:nvPr/>
        </p:nvSpPr>
        <p:spPr>
          <a:xfrm>
            <a:off x="1555286" y="4349094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xmlns="" id="{CD80C06E-6CB1-4119-9EED-5742C1031993}"/>
              </a:ext>
            </a:extLst>
          </p:cNvPr>
          <p:cNvSpPr/>
          <p:nvPr/>
        </p:nvSpPr>
        <p:spPr>
          <a:xfrm>
            <a:off x="3294268" y="2798893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xmlns="" id="{909555C0-6640-42F1-AC66-4149496F76C8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/>
              <a:t>세부 </a:t>
            </a:r>
            <a:r>
              <a:rPr lang="en-US" altLang="ko-KR"/>
              <a:t>UI </a:t>
            </a:r>
            <a:r>
              <a:rPr lang="ko-KR" altLang="en-US"/>
              <a:t>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46962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7D4457E6-DB34-4FF7-9DF8-72B1A75919A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설정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B1C23B8-3FFF-4F6B-A936-F70FCBF7B1D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화면에서 설정 버튼을 눌렀을 때 출력되는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A4A2859-2FFD-4D6A-AE01-1096EC70465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442A146-E2BB-494F-9AD9-985719EF6104}"/>
              </a:ext>
            </a:extLst>
          </p:cNvPr>
          <p:cNvSpPr/>
          <p:nvPr/>
        </p:nvSpPr>
        <p:spPr>
          <a:xfrm>
            <a:off x="1289681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xmlns="" id="{4A91D096-C606-4EDD-842B-B3822693BF36}"/>
              </a:ext>
            </a:extLst>
          </p:cNvPr>
          <p:cNvSpPr/>
          <p:nvPr/>
        </p:nvSpPr>
        <p:spPr>
          <a:xfrm>
            <a:off x="1289681" y="2871787"/>
            <a:ext cx="5445450" cy="3087688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7C50473-9798-4EE3-9271-B50493819B88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2428E13-1C65-4341-8ED4-1684BBAB2A21}"/>
              </a:ext>
            </a:extLst>
          </p:cNvPr>
          <p:cNvSpPr/>
          <p:nvPr/>
        </p:nvSpPr>
        <p:spPr>
          <a:xfrm>
            <a:off x="6389447" y="25714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xmlns="" id="{59917E68-1863-4120-91C3-1430A306E1C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801919"/>
            <a:ext cx="336790" cy="3634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21F83D7-9A82-404B-89FC-68E3D09D0949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3C35C1D-67A5-422B-BCCE-BF9EEC0F2F6E}"/>
              </a:ext>
            </a:extLst>
          </p:cNvPr>
          <p:cNvSpPr/>
          <p:nvPr/>
        </p:nvSpPr>
        <p:spPr>
          <a:xfrm>
            <a:off x="2703951" y="3398673"/>
            <a:ext cx="775882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D18F7D4-5BAF-4E4D-AB4B-09BCF29C5C73}"/>
              </a:ext>
            </a:extLst>
          </p:cNvPr>
          <p:cNvSpPr/>
          <p:nvPr/>
        </p:nvSpPr>
        <p:spPr>
          <a:xfrm>
            <a:off x="3573619" y="3398673"/>
            <a:ext cx="815445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xmlns="" id="{4FE3460E-5EE8-4994-B717-644A1AAB0BAB}"/>
              </a:ext>
            </a:extLst>
          </p:cNvPr>
          <p:cNvSpPr/>
          <p:nvPr/>
        </p:nvSpPr>
        <p:spPr>
          <a:xfrm>
            <a:off x="1289681" y="3768868"/>
            <a:ext cx="5445449" cy="177640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34A9D0E0-0029-4A00-A189-6C004A36DB83}"/>
              </a:ext>
            </a:extLst>
          </p:cNvPr>
          <p:cNvGrpSpPr/>
          <p:nvPr/>
        </p:nvGrpSpPr>
        <p:grpSpPr>
          <a:xfrm>
            <a:off x="2944047" y="3455704"/>
            <a:ext cx="1178116" cy="284858"/>
            <a:chOff x="960538" y="2758943"/>
            <a:chExt cx="723233" cy="17487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FA5A061A-CA1A-44C4-9106-9F1F6F96B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60538" y="2758943"/>
              <a:ext cx="179180" cy="17487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1F0CE147-C579-442C-98D5-4CB643770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542727" y="2772386"/>
              <a:ext cx="141044" cy="129209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507B6C6-4395-4F22-821F-DF9EE64CA9B1}"/>
              </a:ext>
            </a:extLst>
          </p:cNvPr>
          <p:cNvSpPr/>
          <p:nvPr/>
        </p:nvSpPr>
        <p:spPr>
          <a:xfrm>
            <a:off x="4476597" y="3398673"/>
            <a:ext cx="815445" cy="370195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82A257F9-8C29-4A2F-97B5-7224AF8DF3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54948" y="3463610"/>
            <a:ext cx="258738" cy="25873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CCCCBF49-A8B6-4655-8CAB-1451157380D6}"/>
              </a:ext>
            </a:extLst>
          </p:cNvPr>
          <p:cNvSpPr/>
          <p:nvPr/>
        </p:nvSpPr>
        <p:spPr>
          <a:xfrm>
            <a:off x="2217873" y="3934934"/>
            <a:ext cx="3564250" cy="6940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현재 진행 정보가 저장되어 다음에 플레이 가능합니다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돌아가시겠습니까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641BBE7-91F6-4FF4-8374-E21BA8342B1D}"/>
              </a:ext>
            </a:extLst>
          </p:cNvPr>
          <p:cNvSpPr/>
          <p:nvPr/>
        </p:nvSpPr>
        <p:spPr>
          <a:xfrm>
            <a:off x="2858069" y="4697483"/>
            <a:ext cx="1034339" cy="664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A527DEA4-F33E-44F9-9EB4-4A8DBE242D00}"/>
              </a:ext>
            </a:extLst>
          </p:cNvPr>
          <p:cNvSpPr/>
          <p:nvPr/>
        </p:nvSpPr>
        <p:spPr>
          <a:xfrm>
            <a:off x="3619343" y="310504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31F2D7CC-D38D-4A8D-A3FB-5C0AC04D7E4B}"/>
              </a:ext>
            </a:extLst>
          </p:cNvPr>
          <p:cNvSpPr/>
          <p:nvPr/>
        </p:nvSpPr>
        <p:spPr>
          <a:xfrm>
            <a:off x="2217872" y="3840943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5063E1B-BD5D-462E-86B3-8768EDAB4E26}"/>
              </a:ext>
            </a:extLst>
          </p:cNvPr>
          <p:cNvSpPr/>
          <p:nvPr/>
        </p:nvSpPr>
        <p:spPr>
          <a:xfrm>
            <a:off x="2417380" y="3239138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E006456A-6583-42E3-9A3B-86E229938B50}"/>
              </a:ext>
            </a:extLst>
          </p:cNvPr>
          <p:cNvSpPr/>
          <p:nvPr/>
        </p:nvSpPr>
        <p:spPr>
          <a:xfrm>
            <a:off x="4021903" y="4697483"/>
            <a:ext cx="1034339" cy="664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아니오</a:t>
            </a:r>
            <a:endParaRPr lang="ko-KR" altLang="en-US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31" name="표 13">
            <a:extLst>
              <a:ext uri="{FF2B5EF4-FFF2-40B4-BE49-F238E27FC236}">
                <a16:creationId xmlns:a16="http://schemas.microsoft.com/office/drawing/2014/main" xmlns="" id="{25E1C283-86B8-4316-B17B-3572CA77C042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xmlns="" val="2063215785"/>
              </p:ext>
            </p:extLst>
          </p:nvPr>
        </p:nvGraphicFramePr>
        <p:xfrm>
          <a:off x="7589838" y="2481263"/>
          <a:ext cx="4153882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xmlns="" val="173865257"/>
                    </a:ext>
                  </a:extLst>
                </a:gridCol>
                <a:gridCol w="3416617">
                  <a:extLst>
                    <a:ext uri="{9D8B030D-6E8A-4147-A177-3AD203B41FA5}">
                      <a16:colId xmlns:a16="http://schemas.microsoft.com/office/drawing/2014/main" xmlns="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결과에 따라 값을 저장하는 것과 초기화되는 것이 나뉘기 때문에 데이터 충돌을 막기 위해 삭제함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종료할 것인지 확인하는 텍스트가 출력되며 유저가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예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를 선택하게 되면 일시적으로 데이터가 저장되어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0930538"/>
                  </a:ext>
                </a:extLst>
              </a:tr>
            </a:tbl>
          </a:graphicData>
        </a:graphic>
      </p:graphicFrame>
      <p:graphicFrame>
        <p:nvGraphicFramePr>
          <p:cNvPr id="32" name="표 56">
            <a:extLst>
              <a:ext uri="{FF2B5EF4-FFF2-40B4-BE49-F238E27FC236}">
                <a16:creationId xmlns:a16="http://schemas.microsoft.com/office/drawing/2014/main" xmlns="" id="{531E8450-437B-42D4-8D34-475335B9C5D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xmlns="" val="3319058562"/>
              </p:ext>
            </p:extLst>
          </p:nvPr>
        </p:nvGraphicFramePr>
        <p:xfrm>
          <a:off x="7589838" y="5042498"/>
          <a:ext cx="4153882" cy="1315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xmlns="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2731794"/>
                  </a:ext>
                </a:extLst>
              </a:tr>
              <a:tr h="9494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시작화면에서 출력되는 설정 팝업과 기능적으로 지원하는 버튼이 훨씬 적으며 불필요한 것을 최대한 삭제하는 것을 목표로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디자인하고 자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6365787"/>
                  </a:ext>
                </a:extLst>
              </a:tr>
            </a:tbl>
          </a:graphicData>
        </a:graphic>
      </p:graphicFrame>
      <p:sp>
        <p:nvSpPr>
          <p:cNvPr id="29" name="제목 1">
            <a:extLst>
              <a:ext uri="{FF2B5EF4-FFF2-40B4-BE49-F238E27FC236}">
                <a16:creationId xmlns:a16="http://schemas.microsoft.com/office/drawing/2014/main" xmlns="" id="{3AAF0D1C-5F84-44F6-B88B-7DE77AF2BE63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/>
              <a:t>세부 </a:t>
            </a:r>
            <a:r>
              <a:rPr lang="en-US" altLang="ko-KR"/>
              <a:t>UI </a:t>
            </a:r>
            <a:r>
              <a:rPr lang="ko-KR" altLang="en-US"/>
              <a:t>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01994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레이어 설명과 전체 씬 흐름</a:t>
            </a:r>
          </a:p>
        </p:txBody>
      </p:sp>
      <p:pic>
        <p:nvPicPr>
          <p:cNvPr id="7" name="내용 개체 틀 6" descr="텍스트, 표지판, 시계이(가) 표시된 사진&#10;&#10;자동 생성된 설명">
            <a:extLst>
              <a:ext uri="{FF2B5EF4-FFF2-40B4-BE49-F238E27FC236}">
                <a16:creationId xmlns:a16="http://schemas.microsoft.com/office/drawing/2014/main" xmlns="" id="{A5548542-DC29-48C0-9123-A02F71403D7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53244" y="4598008"/>
            <a:ext cx="7826184" cy="2990668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7D2D5F7A-4DBA-4AD3-A4E5-05C9175D4A39}"/>
              </a:ext>
            </a:extLst>
          </p:cNvPr>
          <p:cNvSpPr/>
          <p:nvPr/>
        </p:nvSpPr>
        <p:spPr>
          <a:xfrm>
            <a:off x="1653244" y="3114316"/>
            <a:ext cx="1303138" cy="6993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CB26287-CB98-4003-89DE-2CFCBB320FA2}"/>
              </a:ext>
            </a:extLst>
          </p:cNvPr>
          <p:cNvSpPr/>
          <p:nvPr/>
        </p:nvSpPr>
        <p:spPr>
          <a:xfrm>
            <a:off x="3221238" y="2903389"/>
            <a:ext cx="1303138" cy="11242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4021FB3-4970-4854-9197-38BA0C1E0701}"/>
              </a:ext>
            </a:extLst>
          </p:cNvPr>
          <p:cNvSpPr/>
          <p:nvPr/>
        </p:nvSpPr>
        <p:spPr>
          <a:xfrm>
            <a:off x="4789232" y="2765461"/>
            <a:ext cx="1416232" cy="1411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대기화면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9DDD8C23-50F2-47F2-8D48-9AA12EE7302F}"/>
              </a:ext>
            </a:extLst>
          </p:cNvPr>
          <p:cNvSpPr/>
          <p:nvPr/>
        </p:nvSpPr>
        <p:spPr>
          <a:xfrm>
            <a:off x="6470320" y="2594995"/>
            <a:ext cx="1496478" cy="1741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0768BFE-2FC2-4CD4-98E6-11E1AF17A805}"/>
              </a:ext>
            </a:extLst>
          </p:cNvPr>
          <p:cNvSpPr/>
          <p:nvPr/>
        </p:nvSpPr>
        <p:spPr>
          <a:xfrm>
            <a:off x="8231654" y="3316221"/>
            <a:ext cx="1044382" cy="295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결과화면</a:t>
            </a: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xmlns="" id="{17123D76-AEA4-4D24-A0B7-9A83214D17CF}"/>
              </a:ext>
            </a:extLst>
          </p:cNvPr>
          <p:cNvSpPr/>
          <p:nvPr/>
        </p:nvSpPr>
        <p:spPr>
          <a:xfrm>
            <a:off x="1757399" y="3428047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11F092FA-DC6E-4119-8B85-E6E7C9293D1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956382" y="3463987"/>
            <a:ext cx="264856" cy="152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xmlns="" id="{E82BDA11-6D8D-42C7-A43B-72B51F0BEB75}"/>
              </a:ext>
            </a:extLst>
          </p:cNvPr>
          <p:cNvSpPr/>
          <p:nvPr/>
        </p:nvSpPr>
        <p:spPr>
          <a:xfrm>
            <a:off x="3324809" y="3269799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</a:t>
            </a:r>
          </a:p>
        </p:txBody>
      </p:sp>
      <p:sp>
        <p:nvSpPr>
          <p:cNvPr id="31" name="모서리가 둥근 직사각형 20">
            <a:extLst>
              <a:ext uri="{FF2B5EF4-FFF2-40B4-BE49-F238E27FC236}">
                <a16:creationId xmlns:a16="http://schemas.microsoft.com/office/drawing/2014/main" xmlns="" id="{7D133285-3FC3-4CE0-97AD-C8A917572C7F}"/>
              </a:ext>
            </a:extLst>
          </p:cNvPr>
          <p:cNvSpPr/>
          <p:nvPr/>
        </p:nvSpPr>
        <p:spPr>
          <a:xfrm>
            <a:off x="3324809" y="3628636"/>
            <a:ext cx="1089208" cy="28894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 설정</a:t>
            </a:r>
          </a:p>
        </p:txBody>
      </p:sp>
      <p:sp>
        <p:nvSpPr>
          <p:cNvPr id="42" name="모서리가 둥근 직사각형 20">
            <a:extLst>
              <a:ext uri="{FF2B5EF4-FFF2-40B4-BE49-F238E27FC236}">
                <a16:creationId xmlns:a16="http://schemas.microsoft.com/office/drawing/2014/main" xmlns="" id="{D8BC1787-8A52-4A30-8209-064144673BFC}"/>
              </a:ext>
            </a:extLst>
          </p:cNvPr>
          <p:cNvSpPr/>
          <p:nvPr/>
        </p:nvSpPr>
        <p:spPr>
          <a:xfrm>
            <a:off x="7290410" y="-1412313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46" name="모서리가 둥근 직사각형 20">
            <a:extLst>
              <a:ext uri="{FF2B5EF4-FFF2-40B4-BE49-F238E27FC236}">
                <a16:creationId xmlns:a16="http://schemas.microsoft.com/office/drawing/2014/main" xmlns="" id="{6700A46F-58BE-494A-A90E-DC59C545179E}"/>
              </a:ext>
            </a:extLst>
          </p:cNvPr>
          <p:cNvSpPr/>
          <p:nvPr/>
        </p:nvSpPr>
        <p:spPr>
          <a:xfrm>
            <a:off x="4870583" y="3118220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상호작용</a:t>
            </a:r>
          </a:p>
        </p:txBody>
      </p:sp>
      <p:sp>
        <p:nvSpPr>
          <p:cNvPr id="47" name="모서리가 둥근 직사각형 20">
            <a:extLst>
              <a:ext uri="{FF2B5EF4-FFF2-40B4-BE49-F238E27FC236}">
                <a16:creationId xmlns:a16="http://schemas.microsoft.com/office/drawing/2014/main" xmlns="" id="{7B00E27C-6A8C-476B-85C0-AF9FB6445101}"/>
              </a:ext>
            </a:extLst>
          </p:cNvPr>
          <p:cNvSpPr/>
          <p:nvPr/>
        </p:nvSpPr>
        <p:spPr>
          <a:xfrm>
            <a:off x="4870583" y="3471424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49" name="모서리가 둥근 직사각형 20">
            <a:extLst>
              <a:ext uri="{FF2B5EF4-FFF2-40B4-BE49-F238E27FC236}">
                <a16:creationId xmlns:a16="http://schemas.microsoft.com/office/drawing/2014/main" xmlns="" id="{CC987E8E-BEE8-4E7B-B577-14E38E0C52F5}"/>
              </a:ext>
            </a:extLst>
          </p:cNvPr>
          <p:cNvSpPr/>
          <p:nvPr/>
        </p:nvSpPr>
        <p:spPr>
          <a:xfrm>
            <a:off x="7015999" y="1256573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5F4A570A-9A19-4AFD-A328-80739940BFA6}"/>
              </a:ext>
            </a:extLst>
          </p:cNvPr>
          <p:cNvCxnSpPr>
            <a:cxnSpLocks/>
          </p:cNvCxnSpPr>
          <p:nvPr/>
        </p:nvCxnSpPr>
        <p:spPr>
          <a:xfrm flipV="1">
            <a:off x="6503362" y="-1430193"/>
            <a:ext cx="3153707" cy="12095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20">
            <a:extLst>
              <a:ext uri="{FF2B5EF4-FFF2-40B4-BE49-F238E27FC236}">
                <a16:creationId xmlns:a16="http://schemas.microsoft.com/office/drawing/2014/main" xmlns="" id="{D6CA5F0C-86AF-4862-889D-F31B563FF5BD}"/>
              </a:ext>
            </a:extLst>
          </p:cNvPr>
          <p:cNvSpPr/>
          <p:nvPr/>
        </p:nvSpPr>
        <p:spPr>
          <a:xfrm>
            <a:off x="7015999" y="82482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55" name="모서리가 둥근 직사각형 20">
            <a:extLst>
              <a:ext uri="{FF2B5EF4-FFF2-40B4-BE49-F238E27FC236}">
                <a16:creationId xmlns:a16="http://schemas.microsoft.com/office/drawing/2014/main" xmlns="" id="{0D5AF8F7-97CD-43EC-8D69-75D5E7461F75}"/>
              </a:ext>
            </a:extLst>
          </p:cNvPr>
          <p:cNvSpPr/>
          <p:nvPr/>
        </p:nvSpPr>
        <p:spPr>
          <a:xfrm>
            <a:off x="8396565" y="82482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부활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6" name="모서리가 둥근 직사각형 20">
            <a:extLst>
              <a:ext uri="{FF2B5EF4-FFF2-40B4-BE49-F238E27FC236}">
                <a16:creationId xmlns:a16="http://schemas.microsoft.com/office/drawing/2014/main" xmlns="" id="{FE0F205F-2372-4AAF-944B-291925B4A6F7}"/>
              </a:ext>
            </a:extLst>
          </p:cNvPr>
          <p:cNvSpPr/>
          <p:nvPr/>
        </p:nvSpPr>
        <p:spPr>
          <a:xfrm>
            <a:off x="9754714" y="82482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</a:t>
            </a:r>
          </a:p>
        </p:txBody>
      </p:sp>
      <p:cxnSp>
        <p:nvCxnSpPr>
          <p:cNvPr id="108" name="직선 화살표 연결선 31">
            <a:extLst>
              <a:ext uri="{FF2B5EF4-FFF2-40B4-BE49-F238E27FC236}">
                <a16:creationId xmlns:a16="http://schemas.microsoft.com/office/drawing/2014/main" xmlns="" id="{B4C15D70-CE02-4D05-AA2A-3EB3C481508D}"/>
              </a:ext>
            </a:extLst>
          </p:cNvPr>
          <p:cNvCxnSpPr>
            <a:cxnSpLocks/>
          </p:cNvCxnSpPr>
          <p:nvPr/>
        </p:nvCxnSpPr>
        <p:spPr>
          <a:xfrm flipH="1">
            <a:off x="7290410" y="-788635"/>
            <a:ext cx="2075774" cy="145959"/>
          </a:xfrm>
          <a:prstGeom prst="bentConnector4">
            <a:avLst>
              <a:gd name="adj1" fmla="val -11013"/>
              <a:gd name="adj2" fmla="val 25661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xmlns="" id="{D0E8BF78-4724-41D7-BFD4-FC7ED424817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6205464" y="3465513"/>
            <a:ext cx="264856" cy="591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31">
            <a:extLst>
              <a:ext uri="{FF2B5EF4-FFF2-40B4-BE49-F238E27FC236}">
                <a16:creationId xmlns:a16="http://schemas.microsoft.com/office/drawing/2014/main" xmlns="" id="{A791F2F2-68B7-4039-8DE0-E0CE77EB3628}"/>
              </a:ext>
            </a:extLst>
          </p:cNvPr>
          <p:cNvCxnSpPr>
            <a:cxnSpLocks/>
            <a:stCxn id="16" idx="2"/>
            <a:endCxn id="14" idx="2"/>
          </p:cNvCxnSpPr>
          <p:nvPr/>
        </p:nvCxnSpPr>
        <p:spPr>
          <a:xfrm rot="5400000">
            <a:off x="6842779" y="2266322"/>
            <a:ext cx="565636" cy="3256497"/>
          </a:xfrm>
          <a:prstGeom prst="bentConnector3">
            <a:avLst>
              <a:gd name="adj1" fmla="val 140415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모서리가 둥근 직사각형 20">
            <a:extLst>
              <a:ext uri="{FF2B5EF4-FFF2-40B4-BE49-F238E27FC236}">
                <a16:creationId xmlns:a16="http://schemas.microsoft.com/office/drawing/2014/main" xmlns="" id="{9B152268-46E9-46C9-95D8-B08F45CBBB3E}"/>
              </a:ext>
            </a:extLst>
          </p:cNvPr>
          <p:cNvSpPr/>
          <p:nvPr/>
        </p:nvSpPr>
        <p:spPr>
          <a:xfrm>
            <a:off x="6588414" y="3979444"/>
            <a:ext cx="1246600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부활</a:t>
            </a:r>
          </a:p>
        </p:txBody>
      </p:sp>
      <p:sp>
        <p:nvSpPr>
          <p:cNvPr id="175" name="모서리가 둥근 직사각형 20">
            <a:extLst>
              <a:ext uri="{FF2B5EF4-FFF2-40B4-BE49-F238E27FC236}">
                <a16:creationId xmlns:a16="http://schemas.microsoft.com/office/drawing/2014/main" xmlns="" id="{83F9DD9C-08B7-4CAE-A9CC-93437BB875EF}"/>
              </a:ext>
            </a:extLst>
          </p:cNvPr>
          <p:cNvSpPr/>
          <p:nvPr/>
        </p:nvSpPr>
        <p:spPr>
          <a:xfrm>
            <a:off x="4870583" y="3836142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sp>
        <p:nvSpPr>
          <p:cNvPr id="256" name="모서리가 둥근 직사각형 20">
            <a:extLst>
              <a:ext uri="{FF2B5EF4-FFF2-40B4-BE49-F238E27FC236}">
                <a16:creationId xmlns:a16="http://schemas.microsoft.com/office/drawing/2014/main" xmlns="" id="{223F6EE8-1D1D-4338-82CF-980DBB7C230B}"/>
              </a:ext>
            </a:extLst>
          </p:cNvPr>
          <p:cNvSpPr/>
          <p:nvPr/>
        </p:nvSpPr>
        <p:spPr>
          <a:xfrm>
            <a:off x="6588414" y="2896804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상호작용</a:t>
            </a:r>
          </a:p>
        </p:txBody>
      </p:sp>
      <p:sp>
        <p:nvSpPr>
          <p:cNvPr id="257" name="모서리가 둥근 직사각형 20">
            <a:extLst>
              <a:ext uri="{FF2B5EF4-FFF2-40B4-BE49-F238E27FC236}">
                <a16:creationId xmlns:a16="http://schemas.microsoft.com/office/drawing/2014/main" xmlns="" id="{26513FF2-C1F8-430E-8E08-3E67C6423883}"/>
              </a:ext>
            </a:extLst>
          </p:cNvPr>
          <p:cNvSpPr/>
          <p:nvPr/>
        </p:nvSpPr>
        <p:spPr>
          <a:xfrm>
            <a:off x="6588414" y="3250008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258" name="모서리가 둥근 직사각형 20">
            <a:extLst>
              <a:ext uri="{FF2B5EF4-FFF2-40B4-BE49-F238E27FC236}">
                <a16:creationId xmlns:a16="http://schemas.microsoft.com/office/drawing/2014/main" xmlns="" id="{264FD4FC-D592-4EC0-90B9-99B85327CCC9}"/>
              </a:ext>
            </a:extLst>
          </p:cNvPr>
          <p:cNvSpPr/>
          <p:nvPr/>
        </p:nvSpPr>
        <p:spPr>
          <a:xfrm>
            <a:off x="6588414" y="3614726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xmlns="" id="{54E43450-2BFA-4B6C-B849-78D0D6A7D8A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524376" y="3465513"/>
            <a:ext cx="264856" cy="591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xmlns="" id="{ADFC1828-02ED-4762-860E-98C09558E533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7966798" y="3463987"/>
            <a:ext cx="264856" cy="152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8968904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DC2B9D38-1ACC-41D0-A0E2-6AF5FF32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조작방식 기획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8BC5128-388B-4B24-BFC4-03DF26C5DE01}"/>
              </a:ext>
            </a:extLst>
          </p:cNvPr>
          <p:cNvSpPr txBox="1"/>
          <p:nvPr/>
        </p:nvSpPr>
        <p:spPr>
          <a:xfrm>
            <a:off x="533400" y="1276350"/>
            <a:ext cx="96583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대중적인 모바일 </a:t>
            </a:r>
            <a:r>
              <a:rPr lang="en-US" altLang="ko-KR" dirty="0"/>
              <a:t>RPG</a:t>
            </a:r>
            <a:r>
              <a:rPr lang="ko-KR" altLang="en-US" dirty="0"/>
              <a:t>의 조작 방식과 </a:t>
            </a:r>
            <a:r>
              <a:rPr lang="en-US" altLang="ko-KR" dirty="0"/>
              <a:t>UI </a:t>
            </a:r>
            <a:r>
              <a:rPr lang="ko-KR" altLang="en-US" dirty="0"/>
              <a:t>표현 방식을 활용할 예정</a:t>
            </a:r>
            <a:endParaRPr lang="en-US" altLang="ko-KR" dirty="0"/>
          </a:p>
          <a:p>
            <a:r>
              <a:rPr lang="ko-KR" altLang="en-US" dirty="0"/>
              <a:t>조이스틱의 기능을 </a:t>
            </a:r>
            <a:r>
              <a:rPr lang="en-US" altLang="ko-KR" dirty="0"/>
              <a:t>3</a:t>
            </a:r>
            <a:r>
              <a:rPr lang="ko-KR" altLang="en-US" dirty="0"/>
              <a:t>가지로 분류해 유저가 원하는 방식의 조작을 사용할 수 있도록 할 예정</a:t>
            </a:r>
            <a:endParaRPr lang="en-US" altLang="ko-KR" dirty="0"/>
          </a:p>
          <a:p>
            <a:r>
              <a:rPr lang="ko-KR" altLang="en-US" dirty="0"/>
              <a:t>기본 방식으로 화면에 조이스틱 출력 위치를 고정으로 하고 해당 </a:t>
            </a:r>
            <a:r>
              <a:rPr lang="en-US" altLang="ko-KR" dirty="0"/>
              <a:t>UI</a:t>
            </a:r>
            <a:r>
              <a:rPr lang="ko-KR" altLang="en-US" dirty="0"/>
              <a:t>출력 위치를 기준으로 인식 범위를 계산해 조작하도록 함</a:t>
            </a:r>
            <a:endParaRPr lang="en-US" altLang="ko-KR" dirty="0"/>
          </a:p>
          <a:p>
            <a:r>
              <a:rPr lang="ko-KR" altLang="en-US" dirty="0"/>
              <a:t>나머지 두개의 방식은 유저의 조작 숙련도가 낮은 경우 또는 기본 조작방식이 불편할 경우 직접 설정에서 조작 방식을 조정할 수 있도록 하는 부가기능이 추가된 </a:t>
            </a:r>
            <a:r>
              <a:rPr lang="en-US" altLang="ko-KR" dirty="0"/>
              <a:t>UI</a:t>
            </a:r>
            <a:r>
              <a:rPr lang="ko-KR" altLang="en-US" dirty="0"/>
              <a:t>를 사용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64694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피드백</a:t>
            </a:r>
            <a:r>
              <a:rPr lang="en-US" altLang="ko-KR" dirty="0"/>
              <a:t>(</a:t>
            </a:r>
            <a:r>
              <a:rPr lang="ko-KR" altLang="en-US" dirty="0"/>
              <a:t>부족한 점</a:t>
            </a:r>
            <a:r>
              <a:rPr lang="en-US" altLang="ko-KR" dirty="0"/>
              <a:t>)</a:t>
            </a:r>
            <a:r>
              <a:rPr lang="ko-KR" altLang="en-US" dirty="0"/>
              <a:t> 관리</a:t>
            </a:r>
            <a:r>
              <a:rPr lang="en-US" altLang="ko-KR" dirty="0"/>
              <a:t>(</a:t>
            </a:r>
            <a:r>
              <a:rPr lang="ko-KR" altLang="en-US" dirty="0"/>
              <a:t>해결한 것은 </a:t>
            </a:r>
            <a:r>
              <a:rPr lang="ko-KR" altLang="en-US" dirty="0" err="1"/>
              <a:t>지워야됨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A9354D70-7966-4B57-8C1C-64A1C1FDB9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555975671"/>
              </p:ext>
            </p:extLst>
          </p:nvPr>
        </p:nvGraphicFramePr>
        <p:xfrm>
          <a:off x="419100" y="1285512"/>
          <a:ext cx="11315700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xmlns="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xmlns="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xmlns="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xmlns="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피드백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세부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기획 자료가 없음으로 해당 문서는 분석 자료에 불가함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분석을 통한 본인 게임에 어떻게 적용할 건지 내용이 없음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분석자료에 불필요한 자료가 많음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기존 템플릿을 수정한 것은 좋으나 디자인이 좋은 것은 아님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타인의 행동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이야기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 작성 방식 등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을 통해 왜 그렇게 행동하는지 본인 방식으로 만들기전에 한번 이해하고 따라해보는 습관이 필요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너무 불필요한 작업에 시간을 많이 씀 슬라이드 마다 작성시간을 표시해 보자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체크 박스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분류 해야함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버튼 정리 필요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스크롤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만들어야 함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 err="1"/>
                        <a:t>컴퍼넌트</a:t>
                      </a:r>
                      <a:r>
                        <a:rPr lang="ko-KR" altLang="en-US" sz="1000" dirty="0"/>
                        <a:t> 별 기능 설명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색깔 수정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부가 설명이 많음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불필요한 설명이 많음 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/>
                        <a:t>내용을 추가하고 </a:t>
                      </a:r>
                      <a:r>
                        <a:rPr lang="ko-KR" altLang="en-US" sz="1000" dirty="0" err="1"/>
                        <a:t>불팔요한</a:t>
                      </a:r>
                      <a:r>
                        <a:rPr lang="ko-KR" altLang="en-US" sz="1000" dirty="0"/>
                        <a:t> 것은 나중에 빼는 것으로 작업 속도 올릴 것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구조를 만들어 두고 만들면 속도가 빨라진다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26 </a:t>
                      </a:r>
                      <a:r>
                        <a:rPr lang="ko-KR" altLang="en-US" sz="1000" dirty="0"/>
                        <a:t>페이지 팝업을 하나 더 만들어 사망 처리를 진행할 것인지 유저에게 물어봄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툴팁이라는</a:t>
                      </a:r>
                      <a:r>
                        <a:rPr lang="ko-KR" altLang="en-US" sz="1000" dirty="0"/>
                        <a:t> 것에 대하 이해가 부족하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 번호의 배치가 뒤죽박죽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화살표 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중요한 부분부터 먼저 만들면서 작성 진행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내용말고</a:t>
                      </a:r>
                      <a:r>
                        <a:rPr lang="ko-KR" altLang="en-US" sz="1000" dirty="0"/>
                        <a:t> 구성부터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전체 팝업창으로 만드는 것이 좋을 것 같다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420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4770011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DC2B9D38-1ACC-41D0-A0E2-6AF5FF32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조작방식 기획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328ED5EB-30A6-4E00-9C37-1B326AD896EF}"/>
              </a:ext>
            </a:extLst>
          </p:cNvPr>
          <p:cNvGrpSpPr/>
          <p:nvPr/>
        </p:nvGrpSpPr>
        <p:grpSpPr>
          <a:xfrm>
            <a:off x="278949" y="1637621"/>
            <a:ext cx="5451243" cy="3087687"/>
            <a:chOff x="2601235" y="766763"/>
            <a:chExt cx="5451243" cy="308768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C9FC28FA-E2F1-4793-B1C1-60797D303C08}"/>
                </a:ext>
              </a:extLst>
            </p:cNvPr>
            <p:cNvGrpSpPr/>
            <p:nvPr/>
          </p:nvGrpSpPr>
          <p:grpSpPr>
            <a:xfrm>
              <a:off x="2601235" y="766763"/>
              <a:ext cx="5451243" cy="3087687"/>
              <a:chOff x="2620285" y="1500188"/>
              <a:chExt cx="5451243" cy="3087687"/>
            </a:xfrm>
          </p:grpSpPr>
          <p:pic>
            <p:nvPicPr>
              <p:cNvPr id="5" name="내용 개체 틀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xmlns="" id="{2117EBA6-A55C-4434-97AA-31B3EEC00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620285" y="1500188"/>
                <a:ext cx="5451243" cy="3087687"/>
              </a:xfrm>
              <a:prstGeom prst="rect">
                <a:avLst/>
              </a:prstGeom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xmlns="" id="{907963F4-E5A1-497E-B8AB-8E53BD7978A4}"/>
                  </a:ext>
                </a:extLst>
              </p:cNvPr>
              <p:cNvSpPr/>
              <p:nvPr/>
            </p:nvSpPr>
            <p:spPr>
              <a:xfrm>
                <a:off x="2667000" y="200025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33EEC95B-09BD-486D-8891-30A14BE5BB72}"/>
                  </a:ext>
                </a:extLst>
              </p:cNvPr>
              <p:cNvSpPr/>
              <p:nvPr/>
            </p:nvSpPr>
            <p:spPr>
              <a:xfrm>
                <a:off x="4092914" y="182880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id="{C3089A91-D4BD-443E-9AA2-68326B25BD74}"/>
                  </a:ext>
                </a:extLst>
              </p:cNvPr>
              <p:cNvSpPr/>
              <p:nvPr/>
            </p:nvSpPr>
            <p:spPr>
              <a:xfrm>
                <a:off x="7238999" y="2905125"/>
                <a:ext cx="784861" cy="462756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62F6C4BD-9F7C-4828-B505-A5AEDD38D9D0}"/>
                  </a:ext>
                </a:extLst>
              </p:cNvPr>
              <p:cNvSpPr/>
              <p:nvPr/>
            </p:nvSpPr>
            <p:spPr>
              <a:xfrm>
                <a:off x="7627197" y="3367881"/>
                <a:ext cx="361441" cy="223044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xmlns="" id="{1DD4D3C9-9B80-4183-8AB1-6F91D49BB0D5}"/>
                  </a:ext>
                </a:extLst>
              </p:cNvPr>
              <p:cNvSpPr/>
              <p:nvPr/>
            </p:nvSpPr>
            <p:spPr>
              <a:xfrm>
                <a:off x="2742039" y="3590925"/>
                <a:ext cx="1276350" cy="805657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CEE0D4B8-0F1A-47BF-AAB0-ED75FA85B4C9}"/>
                </a:ext>
              </a:extLst>
            </p:cNvPr>
            <p:cNvSpPr/>
            <p:nvPr/>
          </p:nvSpPr>
          <p:spPr>
            <a:xfrm>
              <a:off x="2601235" y="766763"/>
              <a:ext cx="2005055" cy="3087687"/>
            </a:xfrm>
            <a:prstGeom prst="rect">
              <a:avLst/>
            </a:prstGeom>
            <a:solidFill>
              <a:schemeClr val="accent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80F8C6A2-3037-4098-A575-D23B115674F2}"/>
              </a:ext>
            </a:extLst>
          </p:cNvPr>
          <p:cNvGrpSpPr/>
          <p:nvPr/>
        </p:nvGrpSpPr>
        <p:grpSpPr>
          <a:xfrm>
            <a:off x="6340054" y="1637620"/>
            <a:ext cx="5451243" cy="3087687"/>
            <a:chOff x="2601235" y="4237038"/>
            <a:chExt cx="5451243" cy="308768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4054C117-277E-40E1-8923-B41534725DE8}"/>
                </a:ext>
              </a:extLst>
            </p:cNvPr>
            <p:cNvGrpSpPr/>
            <p:nvPr/>
          </p:nvGrpSpPr>
          <p:grpSpPr>
            <a:xfrm>
              <a:off x="2601235" y="4237038"/>
              <a:ext cx="5451243" cy="3087687"/>
              <a:chOff x="2620285" y="1500188"/>
              <a:chExt cx="5451243" cy="3087687"/>
            </a:xfrm>
          </p:grpSpPr>
          <p:pic>
            <p:nvPicPr>
              <p:cNvPr id="12" name="내용 개체 틀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xmlns="" id="{FFC4964C-BD12-4F96-BB25-C24AE0FC7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620285" y="1500188"/>
                <a:ext cx="5451243" cy="3087687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xmlns="" id="{52FECE09-A82E-4FBC-99CD-90061A3A328C}"/>
                  </a:ext>
                </a:extLst>
              </p:cNvPr>
              <p:cNvSpPr/>
              <p:nvPr/>
            </p:nvSpPr>
            <p:spPr>
              <a:xfrm>
                <a:off x="2667000" y="200025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xmlns="" id="{1048A41B-913C-4337-A25A-B7C785B985E4}"/>
                  </a:ext>
                </a:extLst>
              </p:cNvPr>
              <p:cNvSpPr/>
              <p:nvPr/>
            </p:nvSpPr>
            <p:spPr>
              <a:xfrm>
                <a:off x="4092914" y="182880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xmlns="" id="{C683D671-9AAE-4B6E-AE36-D63D91E46CDF}"/>
                  </a:ext>
                </a:extLst>
              </p:cNvPr>
              <p:cNvSpPr/>
              <p:nvPr/>
            </p:nvSpPr>
            <p:spPr>
              <a:xfrm>
                <a:off x="7238999" y="2905125"/>
                <a:ext cx="784861" cy="462756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xmlns="" id="{9CEAFF12-654E-4809-B39A-231993DB0585}"/>
                  </a:ext>
                </a:extLst>
              </p:cNvPr>
              <p:cNvSpPr/>
              <p:nvPr/>
            </p:nvSpPr>
            <p:spPr>
              <a:xfrm>
                <a:off x="7627197" y="3367881"/>
                <a:ext cx="361441" cy="223044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5F7918B2-4632-48FE-98C2-14184AFCE7F9}"/>
                </a:ext>
              </a:extLst>
            </p:cNvPr>
            <p:cNvSpPr/>
            <p:nvPr/>
          </p:nvSpPr>
          <p:spPr>
            <a:xfrm>
              <a:off x="2788502" y="6202360"/>
              <a:ext cx="1145324" cy="1111250"/>
            </a:xfrm>
            <a:prstGeom prst="rect">
              <a:avLst/>
            </a:prstGeom>
            <a:solidFill>
              <a:schemeClr val="accent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368343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DC2B9D38-1ACC-41D0-A0E2-6AF5FF323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3" y="657191"/>
            <a:ext cx="10515600" cy="474663"/>
          </a:xfrm>
        </p:spPr>
        <p:txBody>
          <a:bodyPr/>
          <a:lstStyle/>
          <a:p>
            <a:r>
              <a:rPr lang="ko-KR" altLang="en-US" dirty="0"/>
              <a:t>조작방식 기획</a:t>
            </a:r>
          </a:p>
        </p:txBody>
      </p:sp>
      <p:grpSp>
        <p:nvGrpSpPr>
          <p:cNvPr id="4138" name="그룹 4137">
            <a:extLst>
              <a:ext uri="{FF2B5EF4-FFF2-40B4-BE49-F238E27FC236}">
                <a16:creationId xmlns:a16="http://schemas.microsoft.com/office/drawing/2014/main" xmlns="" id="{B96B84F1-5E5C-47A1-B2BE-913148A77865}"/>
              </a:ext>
            </a:extLst>
          </p:cNvPr>
          <p:cNvGrpSpPr/>
          <p:nvPr/>
        </p:nvGrpSpPr>
        <p:grpSpPr>
          <a:xfrm>
            <a:off x="7213633" y="1813708"/>
            <a:ext cx="4528787" cy="2494450"/>
            <a:chOff x="7213633" y="1813708"/>
            <a:chExt cx="4528787" cy="2494450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xmlns="" id="{2BF110D4-3A02-4CEA-B70D-2F89CB3AC0BB}"/>
                </a:ext>
              </a:extLst>
            </p:cNvPr>
            <p:cNvSpPr/>
            <p:nvPr/>
          </p:nvSpPr>
          <p:spPr>
            <a:xfrm>
              <a:off x="9201882" y="2232023"/>
              <a:ext cx="2540538" cy="17433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2ECC8334-ADFA-4F1E-A40D-D5AEAFEB9C92}"/>
                </a:ext>
              </a:extLst>
            </p:cNvPr>
            <p:cNvSpPr/>
            <p:nvPr/>
          </p:nvSpPr>
          <p:spPr>
            <a:xfrm>
              <a:off x="7213633" y="2232023"/>
              <a:ext cx="1846548" cy="17433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FAF345E3-773F-477D-8AA7-43DB3BB84C8A}"/>
                </a:ext>
              </a:extLst>
            </p:cNvPr>
            <p:cNvSpPr/>
            <p:nvPr/>
          </p:nvSpPr>
          <p:spPr>
            <a:xfrm>
              <a:off x="7981966" y="2947798"/>
              <a:ext cx="309880" cy="309880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C64CDB23-2F84-436E-A15D-294736F57317}"/>
                </a:ext>
              </a:extLst>
            </p:cNvPr>
            <p:cNvSpPr/>
            <p:nvPr/>
          </p:nvSpPr>
          <p:spPr>
            <a:xfrm>
              <a:off x="8428362" y="2947798"/>
              <a:ext cx="309880" cy="309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8FA7346E-BFB6-4213-8490-3FEC225891A2}"/>
                </a:ext>
              </a:extLst>
            </p:cNvPr>
            <p:cNvSpPr/>
            <p:nvPr/>
          </p:nvSpPr>
          <p:spPr>
            <a:xfrm>
              <a:off x="7533711" y="2947798"/>
              <a:ext cx="309880" cy="309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36AB6AE0-F379-4AD1-80A7-4C10FDFB97BD}"/>
                </a:ext>
              </a:extLst>
            </p:cNvPr>
            <p:cNvSpPr/>
            <p:nvPr/>
          </p:nvSpPr>
          <p:spPr>
            <a:xfrm>
              <a:off x="8428362" y="2531403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A9B0DB26-4EAD-4420-80C8-4F2AADFB34FF}"/>
                </a:ext>
              </a:extLst>
            </p:cNvPr>
            <p:cNvSpPr/>
            <p:nvPr/>
          </p:nvSpPr>
          <p:spPr>
            <a:xfrm>
              <a:off x="7533711" y="2531403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B5BB2C86-9A28-4F6D-93FE-EBA2884FD151}"/>
                </a:ext>
              </a:extLst>
            </p:cNvPr>
            <p:cNvSpPr/>
            <p:nvPr/>
          </p:nvSpPr>
          <p:spPr>
            <a:xfrm>
              <a:off x="8428362" y="3367004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A59F50CC-D9A5-4CAB-82A7-C5CA284E56BF}"/>
                </a:ext>
              </a:extLst>
            </p:cNvPr>
            <p:cNvSpPr/>
            <p:nvPr/>
          </p:nvSpPr>
          <p:spPr>
            <a:xfrm>
              <a:off x="7533711" y="3367004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D317567B-6C72-4631-9B2D-4AA951C411B2}"/>
                </a:ext>
              </a:extLst>
            </p:cNvPr>
            <p:cNvSpPr/>
            <p:nvPr/>
          </p:nvSpPr>
          <p:spPr>
            <a:xfrm>
              <a:off x="7980107" y="2531403"/>
              <a:ext cx="309880" cy="309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E25FD4BA-7284-4770-8D6C-D3B81282E337}"/>
                </a:ext>
              </a:extLst>
            </p:cNvPr>
            <p:cNvSpPr/>
            <p:nvPr/>
          </p:nvSpPr>
          <p:spPr>
            <a:xfrm>
              <a:off x="7980107" y="3367004"/>
              <a:ext cx="309880" cy="309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xmlns="" id="{1F01AC70-DD1C-4317-840D-F284DB6F30B2}"/>
                </a:ext>
              </a:extLst>
            </p:cNvPr>
            <p:cNvCxnSpPr>
              <a:stCxn id="105" idx="2"/>
              <a:endCxn id="97" idx="0"/>
            </p:cNvCxnSpPr>
            <p:nvPr/>
          </p:nvCxnSpPr>
          <p:spPr>
            <a:xfrm>
              <a:off x="8135047" y="2841283"/>
              <a:ext cx="1859" cy="1065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xmlns="" id="{AEEA9491-1D8A-49F8-A74F-0EC9D564C0DC}"/>
                </a:ext>
              </a:extLst>
            </p:cNvPr>
            <p:cNvCxnSpPr>
              <a:cxnSpLocks/>
              <a:stCxn id="99" idx="1"/>
              <a:endCxn id="97" idx="3"/>
            </p:cNvCxnSpPr>
            <p:nvPr/>
          </p:nvCxnSpPr>
          <p:spPr>
            <a:xfrm flipH="1">
              <a:off x="8291846" y="3102738"/>
              <a:ext cx="13651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xmlns="" id="{F6F096C6-8160-47ED-BCF4-A53E87150B19}"/>
                </a:ext>
              </a:extLst>
            </p:cNvPr>
            <p:cNvCxnSpPr>
              <a:cxnSpLocks/>
              <a:stCxn id="106" idx="0"/>
              <a:endCxn id="97" idx="2"/>
            </p:cNvCxnSpPr>
            <p:nvPr/>
          </p:nvCxnSpPr>
          <p:spPr>
            <a:xfrm flipV="1">
              <a:off x="8135047" y="3257678"/>
              <a:ext cx="1859" cy="1093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xmlns="" id="{6E03605F-3EC5-4766-AB58-4591052D1F96}"/>
                </a:ext>
              </a:extLst>
            </p:cNvPr>
            <p:cNvCxnSpPr>
              <a:cxnSpLocks/>
              <a:stCxn id="97" idx="1"/>
              <a:endCxn id="100" idx="3"/>
            </p:cNvCxnSpPr>
            <p:nvPr/>
          </p:nvCxnSpPr>
          <p:spPr>
            <a:xfrm flipH="1">
              <a:off x="7843591" y="3102738"/>
              <a:ext cx="1383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3579FF20-0FB1-4F27-80C9-4108137BCCD3}"/>
                </a:ext>
              </a:extLst>
            </p:cNvPr>
            <p:cNvSpPr/>
            <p:nvPr/>
          </p:nvSpPr>
          <p:spPr>
            <a:xfrm>
              <a:off x="7213633" y="1813708"/>
              <a:ext cx="1846548" cy="3715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스테이지 정보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C0760BE0-94EA-4EBF-B734-23EC533B3A08}"/>
                </a:ext>
              </a:extLst>
            </p:cNvPr>
            <p:cNvSpPr/>
            <p:nvPr/>
          </p:nvSpPr>
          <p:spPr>
            <a:xfrm>
              <a:off x="9286921" y="3582434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23513DC8-73DA-43ED-B2B0-3C12F4470967}"/>
                </a:ext>
              </a:extLst>
            </p:cNvPr>
            <p:cNvSpPr/>
            <p:nvPr/>
          </p:nvSpPr>
          <p:spPr>
            <a:xfrm>
              <a:off x="9286921" y="3163228"/>
              <a:ext cx="309880" cy="309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xmlns="" id="{2823268F-3C71-46D7-8ABB-270EDCD5F335}"/>
                </a:ext>
              </a:extLst>
            </p:cNvPr>
            <p:cNvSpPr/>
            <p:nvPr/>
          </p:nvSpPr>
          <p:spPr>
            <a:xfrm>
              <a:off x="9286921" y="2744022"/>
              <a:ext cx="309880" cy="309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6" name="TextBox 4095">
              <a:extLst>
                <a:ext uri="{FF2B5EF4-FFF2-40B4-BE49-F238E27FC236}">
                  <a16:creationId xmlns:a16="http://schemas.microsoft.com/office/drawing/2014/main" xmlns="" id="{21CE08B4-87BE-4C88-A2E1-81C13BCED0B3}"/>
                </a:ext>
              </a:extLst>
            </p:cNvPr>
            <p:cNvSpPr txBox="1"/>
            <p:nvPr/>
          </p:nvSpPr>
          <p:spPr>
            <a:xfrm>
              <a:off x="9710738" y="2768157"/>
              <a:ext cx="1814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유저가 이미 클리어한 방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xmlns="" id="{54AEB8E1-0527-45AF-8211-BB7D93E99794}"/>
                </a:ext>
              </a:extLst>
            </p:cNvPr>
            <p:cNvSpPr txBox="1"/>
            <p:nvPr/>
          </p:nvSpPr>
          <p:spPr>
            <a:xfrm>
              <a:off x="9710738" y="3187363"/>
              <a:ext cx="1814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인접한 방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46A9267B-A388-4FFC-99F5-E317BDDE979A}"/>
                </a:ext>
              </a:extLst>
            </p:cNvPr>
            <p:cNvSpPr txBox="1"/>
            <p:nvPr/>
          </p:nvSpPr>
          <p:spPr>
            <a:xfrm>
              <a:off x="9710738" y="3606569"/>
              <a:ext cx="1814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아직 클리어 하지 않은 방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xmlns="" id="{F166DFF6-C0D3-43DA-AC6B-92FC23E03F57}"/>
                </a:ext>
              </a:extLst>
            </p:cNvPr>
            <p:cNvSpPr/>
            <p:nvPr/>
          </p:nvSpPr>
          <p:spPr>
            <a:xfrm>
              <a:off x="9286921" y="2321146"/>
              <a:ext cx="309880" cy="309880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xmlns="" id="{426F8BE2-7F0D-40CF-93BF-836B5700FDDE}"/>
                </a:ext>
              </a:extLst>
            </p:cNvPr>
            <p:cNvSpPr txBox="1"/>
            <p:nvPr/>
          </p:nvSpPr>
          <p:spPr>
            <a:xfrm>
              <a:off x="9710738" y="2348951"/>
              <a:ext cx="1814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유저가 현재 위치한 방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xmlns="" id="{D09188D2-B231-4368-8D34-19CECC8C583B}"/>
                </a:ext>
              </a:extLst>
            </p:cNvPr>
            <p:cNvSpPr/>
            <p:nvPr/>
          </p:nvSpPr>
          <p:spPr>
            <a:xfrm>
              <a:off x="7574027" y="2583421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xmlns="" id="{7D171C4A-9130-4F8B-A427-5CD43B2127B6}"/>
                </a:ext>
              </a:extLst>
            </p:cNvPr>
            <p:cNvSpPr/>
            <p:nvPr/>
          </p:nvSpPr>
          <p:spPr>
            <a:xfrm>
              <a:off x="8023584" y="2578871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xmlns="" id="{DCBC37C9-F18E-47BB-9D4A-22D7ACDCB490}"/>
                </a:ext>
              </a:extLst>
            </p:cNvPr>
            <p:cNvSpPr/>
            <p:nvPr/>
          </p:nvSpPr>
          <p:spPr>
            <a:xfrm>
              <a:off x="8467365" y="2578871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xmlns="" id="{A5D433DE-E5A3-42BF-8BD5-8F4F0EAFDB64}"/>
                </a:ext>
              </a:extLst>
            </p:cNvPr>
            <p:cNvSpPr/>
            <p:nvPr/>
          </p:nvSpPr>
          <p:spPr>
            <a:xfrm>
              <a:off x="7574027" y="2996355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xmlns="" id="{B7F29EC3-B28D-4E9D-AD29-364B87FB91BB}"/>
                </a:ext>
              </a:extLst>
            </p:cNvPr>
            <p:cNvSpPr/>
            <p:nvPr/>
          </p:nvSpPr>
          <p:spPr>
            <a:xfrm>
              <a:off x="8023584" y="2991805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xmlns="" id="{028212CA-2D9F-4685-83C3-59085B930CD2}"/>
                </a:ext>
              </a:extLst>
            </p:cNvPr>
            <p:cNvSpPr/>
            <p:nvPr/>
          </p:nvSpPr>
          <p:spPr>
            <a:xfrm>
              <a:off x="8467365" y="2991805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xmlns="" id="{E108A5DD-931D-459D-A1CD-470983400DAD}"/>
                </a:ext>
              </a:extLst>
            </p:cNvPr>
            <p:cNvSpPr/>
            <p:nvPr/>
          </p:nvSpPr>
          <p:spPr>
            <a:xfrm>
              <a:off x="7574027" y="3414960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xmlns="" id="{4F641EE2-F687-46C7-9E4F-44990C479ECF}"/>
                </a:ext>
              </a:extLst>
            </p:cNvPr>
            <p:cNvSpPr/>
            <p:nvPr/>
          </p:nvSpPr>
          <p:spPr>
            <a:xfrm>
              <a:off x="8023584" y="3410410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xmlns="" id="{86A5FA81-392C-4B6C-BDF1-00671474B64C}"/>
                </a:ext>
              </a:extLst>
            </p:cNvPr>
            <p:cNvSpPr/>
            <p:nvPr/>
          </p:nvSpPr>
          <p:spPr>
            <a:xfrm>
              <a:off x="8467365" y="3410410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105" name="TextBox 4104">
              <a:extLst>
                <a:ext uri="{FF2B5EF4-FFF2-40B4-BE49-F238E27FC236}">
                  <a16:creationId xmlns:a16="http://schemas.microsoft.com/office/drawing/2014/main" xmlns="" id="{21C00334-B7F7-4EB2-90CE-51D74C5D06CB}"/>
                </a:ext>
              </a:extLst>
            </p:cNvPr>
            <p:cNvSpPr txBox="1"/>
            <p:nvPr/>
          </p:nvSpPr>
          <p:spPr>
            <a:xfrm>
              <a:off x="7980106" y="4054242"/>
              <a:ext cx="194018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방의 정보를 표현하는 이미지</a:t>
              </a:r>
            </a:p>
          </p:txBody>
        </p:sp>
        <p:cxnSp>
          <p:nvCxnSpPr>
            <p:cNvPr id="153" name="연결선: 꺾임 152">
              <a:extLst>
                <a:ext uri="{FF2B5EF4-FFF2-40B4-BE49-F238E27FC236}">
                  <a16:creationId xmlns:a16="http://schemas.microsoft.com/office/drawing/2014/main" xmlns="" id="{C9CC9357-C74F-472F-B0E2-CC9FFC0713D9}"/>
                </a:ext>
              </a:extLst>
            </p:cNvPr>
            <p:cNvCxnSpPr>
              <a:cxnSpLocks/>
              <a:stCxn id="146" idx="2"/>
              <a:endCxn id="4105" idx="1"/>
            </p:cNvCxnSpPr>
            <p:nvPr/>
          </p:nvCxnSpPr>
          <p:spPr>
            <a:xfrm rot="16200000" flipH="1">
              <a:off x="7561372" y="3762466"/>
              <a:ext cx="547326" cy="290142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xmlns="" id="{D328B009-5EB5-40EA-BFDD-AA365AD13A18}"/>
              </a:ext>
            </a:extLst>
          </p:cNvPr>
          <p:cNvGrpSpPr/>
          <p:nvPr/>
        </p:nvGrpSpPr>
        <p:grpSpPr>
          <a:xfrm>
            <a:off x="668134" y="2105259"/>
            <a:ext cx="5212046" cy="3135325"/>
            <a:chOff x="668134" y="2105259"/>
            <a:chExt cx="5212046" cy="3135325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xmlns="" id="{DFFFE5BB-47C6-4482-9AD1-BBC309F3A639}"/>
                </a:ext>
              </a:extLst>
            </p:cNvPr>
            <p:cNvGrpSpPr/>
            <p:nvPr/>
          </p:nvGrpSpPr>
          <p:grpSpPr>
            <a:xfrm>
              <a:off x="668134" y="4345992"/>
              <a:ext cx="5212046" cy="894592"/>
              <a:chOff x="2911209" y="4222984"/>
              <a:chExt cx="5212046" cy="894592"/>
            </a:xfrm>
          </p:grpSpPr>
          <p:pic>
            <p:nvPicPr>
              <p:cNvPr id="85" name="그림 84" descr="사진, 테이블, 앉아있는, 다른이(가) 표시된 사진&#10;&#10;자동 생성된 설명">
                <a:extLst>
                  <a:ext uri="{FF2B5EF4-FFF2-40B4-BE49-F238E27FC236}">
                    <a16:creationId xmlns:a16="http://schemas.microsoft.com/office/drawing/2014/main" xmlns="" id="{575865C5-4D1E-40E7-BA56-041A912DC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911209" y="4222984"/>
                <a:ext cx="2524125" cy="771525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xmlns="" id="{03815A87-BC19-4E95-952F-20E139CE1512}"/>
                  </a:ext>
                </a:extLst>
              </p:cNvPr>
              <p:cNvSpPr/>
              <p:nvPr/>
            </p:nvSpPr>
            <p:spPr>
              <a:xfrm>
                <a:off x="2980708" y="4460008"/>
                <a:ext cx="477554" cy="246135"/>
              </a:xfrm>
              <a:prstGeom prst="rect">
                <a:avLst/>
              </a:prstGeom>
              <a:solidFill>
                <a:schemeClr val="bg1">
                  <a:lumMod val="50000"/>
                  <a:alpha val="71000"/>
                </a:schemeClr>
              </a:solidFill>
              <a:ln w="19050">
                <a:solidFill>
                  <a:schemeClr val="accent4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10</a:t>
                </a:r>
                <a:endParaRPr lang="ko-KR" altLang="en-US" sz="12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xmlns="" id="{B7F1C8EF-A9D7-4BE7-901D-4A898CB05627}"/>
                  </a:ext>
                </a:extLst>
              </p:cNvPr>
              <p:cNvSpPr/>
              <p:nvPr/>
            </p:nvSpPr>
            <p:spPr>
              <a:xfrm>
                <a:off x="3596658" y="4460008"/>
                <a:ext cx="477554" cy="246135"/>
              </a:xfrm>
              <a:prstGeom prst="rect">
                <a:avLst/>
              </a:prstGeom>
              <a:solidFill>
                <a:schemeClr val="bg1">
                  <a:lumMod val="50000"/>
                  <a:alpha val="71000"/>
                </a:schemeClr>
              </a:solidFill>
              <a:ln w="19050">
                <a:solidFill>
                  <a:schemeClr val="accent4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32</a:t>
                </a:r>
                <a:endParaRPr lang="ko-KR" altLang="en-US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xmlns="" id="{96524AA7-B9BC-40FC-B0E4-A756F923E730}"/>
                  </a:ext>
                </a:extLst>
              </p:cNvPr>
              <p:cNvSpPr/>
              <p:nvPr/>
            </p:nvSpPr>
            <p:spPr>
              <a:xfrm>
                <a:off x="4238008" y="4460008"/>
                <a:ext cx="477554" cy="246135"/>
              </a:xfrm>
              <a:prstGeom prst="rect">
                <a:avLst/>
              </a:prstGeom>
              <a:solidFill>
                <a:schemeClr val="bg1">
                  <a:lumMod val="50000"/>
                  <a:alpha val="71000"/>
                </a:schemeClr>
              </a:solidFill>
              <a:ln w="19050">
                <a:solidFill>
                  <a:schemeClr val="accent4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15</a:t>
                </a:r>
                <a:endParaRPr lang="ko-KR" altLang="en-US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xmlns="" id="{50A47C03-6FE9-449C-BFF8-8A0196ED3CB9}"/>
                  </a:ext>
                </a:extLst>
              </p:cNvPr>
              <p:cNvSpPr/>
              <p:nvPr/>
            </p:nvSpPr>
            <p:spPr>
              <a:xfrm>
                <a:off x="4879358" y="4460008"/>
                <a:ext cx="477554" cy="246135"/>
              </a:xfrm>
              <a:prstGeom prst="rect">
                <a:avLst/>
              </a:prstGeom>
              <a:solidFill>
                <a:schemeClr val="bg1">
                  <a:lumMod val="50000"/>
                  <a:alpha val="71000"/>
                </a:schemeClr>
              </a:solidFill>
              <a:ln w="19050">
                <a:solidFill>
                  <a:schemeClr val="accent4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50</a:t>
                </a:r>
                <a:endParaRPr lang="ko-KR" altLang="en-US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91" name="그림 90" descr="사진, 테이블, 앉아있는, 다른이(가) 표시된 사진&#10;&#10;자동 생성된 설명">
                <a:extLst>
                  <a:ext uri="{FF2B5EF4-FFF2-40B4-BE49-F238E27FC236}">
                    <a16:creationId xmlns:a16="http://schemas.microsoft.com/office/drawing/2014/main" xmlns="" id="{9FF06A99-3ADE-46FA-8983-1BF32DE6F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599130" y="4222984"/>
                <a:ext cx="2524125" cy="771525"/>
              </a:xfrm>
              <a:prstGeom prst="rect">
                <a:avLst/>
              </a:prstGeom>
            </p:spPr>
          </p:pic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xmlns="" id="{3A76C83F-F61E-4034-BF5B-7DC220B94436}"/>
                  </a:ext>
                </a:extLst>
              </p:cNvPr>
              <p:cNvSpPr/>
              <p:nvPr/>
            </p:nvSpPr>
            <p:spPr>
              <a:xfrm>
                <a:off x="5668629" y="4871441"/>
                <a:ext cx="477554" cy="246135"/>
              </a:xfrm>
              <a:prstGeom prst="rect">
                <a:avLst/>
              </a:prstGeom>
              <a:solidFill>
                <a:schemeClr val="bg1">
                  <a:lumMod val="50000"/>
                  <a:alpha val="71000"/>
                </a:schemeClr>
              </a:solidFill>
              <a:ln w="19050">
                <a:solidFill>
                  <a:schemeClr val="accent4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10</a:t>
                </a:r>
                <a:endParaRPr lang="ko-KR" altLang="en-US" sz="12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xmlns="" id="{5CC025AE-3A88-4718-861E-43928CBF8FF1}"/>
                  </a:ext>
                </a:extLst>
              </p:cNvPr>
              <p:cNvSpPr/>
              <p:nvPr/>
            </p:nvSpPr>
            <p:spPr>
              <a:xfrm>
                <a:off x="6284579" y="4871441"/>
                <a:ext cx="477554" cy="246135"/>
              </a:xfrm>
              <a:prstGeom prst="rect">
                <a:avLst/>
              </a:prstGeom>
              <a:solidFill>
                <a:schemeClr val="bg1">
                  <a:lumMod val="50000"/>
                  <a:alpha val="71000"/>
                </a:schemeClr>
              </a:solidFill>
              <a:ln w="19050">
                <a:solidFill>
                  <a:schemeClr val="accent4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32</a:t>
                </a:r>
                <a:endParaRPr lang="ko-KR" altLang="en-US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xmlns="" id="{90AA0864-8640-498A-BAF5-15714B57136B}"/>
                  </a:ext>
                </a:extLst>
              </p:cNvPr>
              <p:cNvSpPr/>
              <p:nvPr/>
            </p:nvSpPr>
            <p:spPr>
              <a:xfrm>
                <a:off x="6925929" y="4871441"/>
                <a:ext cx="477554" cy="246135"/>
              </a:xfrm>
              <a:prstGeom prst="rect">
                <a:avLst/>
              </a:prstGeom>
              <a:solidFill>
                <a:schemeClr val="bg1">
                  <a:lumMod val="50000"/>
                  <a:alpha val="71000"/>
                </a:schemeClr>
              </a:solidFill>
              <a:ln w="19050">
                <a:solidFill>
                  <a:schemeClr val="accent4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15</a:t>
                </a:r>
                <a:endParaRPr lang="ko-KR" altLang="en-US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xmlns="" id="{8BEB749C-5FBC-4739-A4BF-762CED0030DF}"/>
                  </a:ext>
                </a:extLst>
              </p:cNvPr>
              <p:cNvSpPr/>
              <p:nvPr/>
            </p:nvSpPr>
            <p:spPr>
              <a:xfrm>
                <a:off x="7567279" y="4871441"/>
                <a:ext cx="477554" cy="246135"/>
              </a:xfrm>
              <a:prstGeom prst="rect">
                <a:avLst/>
              </a:prstGeom>
              <a:solidFill>
                <a:schemeClr val="bg1">
                  <a:lumMod val="50000"/>
                  <a:alpha val="71000"/>
                </a:schemeClr>
              </a:solidFill>
              <a:ln w="19050">
                <a:solidFill>
                  <a:schemeClr val="accent4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50</a:t>
                </a:r>
                <a:endParaRPr lang="ko-KR" altLang="en-US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xmlns="" id="{B47C0F46-73B3-4A6E-87E3-94FE944493D9}"/>
                </a:ext>
              </a:extLst>
            </p:cNvPr>
            <p:cNvCxnSpPr>
              <a:cxnSpLocks/>
              <a:stCxn id="22" idx="0"/>
              <a:endCxn id="24" idx="1"/>
            </p:cNvCxnSpPr>
            <p:nvPr/>
          </p:nvCxnSpPr>
          <p:spPr>
            <a:xfrm rot="5400000" flipH="1" flipV="1">
              <a:off x="2150236" y="2136248"/>
              <a:ext cx="144161" cy="1056863"/>
            </a:xfrm>
            <a:prstGeom prst="bentConnector2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14DE28DE-CD41-490D-AFB5-C2EC1F0ED508}"/>
                </a:ext>
              </a:extLst>
            </p:cNvPr>
            <p:cNvSpPr txBox="1"/>
            <p:nvPr/>
          </p:nvSpPr>
          <p:spPr>
            <a:xfrm>
              <a:off x="2750748" y="2461793"/>
              <a:ext cx="10706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기본 버튼 </a:t>
              </a:r>
              <a:r>
                <a:rPr lang="en-US" altLang="ko-KR" sz="1100" dirty="0"/>
                <a:t>UI</a:t>
              </a:r>
              <a:endParaRPr lang="ko-KR" altLang="en-US" sz="1400" dirty="0"/>
            </a:p>
          </p:txBody>
        </p:sp>
        <p:grpSp>
          <p:nvGrpSpPr>
            <p:cNvPr id="4127" name="그룹 4126">
              <a:extLst>
                <a:ext uri="{FF2B5EF4-FFF2-40B4-BE49-F238E27FC236}">
                  <a16:creationId xmlns:a16="http://schemas.microsoft.com/office/drawing/2014/main" xmlns="" id="{0E9A5721-806D-453A-8C01-C5426C4530EE}"/>
                </a:ext>
              </a:extLst>
            </p:cNvPr>
            <p:cNvGrpSpPr/>
            <p:nvPr/>
          </p:nvGrpSpPr>
          <p:grpSpPr>
            <a:xfrm>
              <a:off x="1033506" y="2736759"/>
              <a:ext cx="1320758" cy="1192838"/>
              <a:chOff x="200660" y="1493505"/>
              <a:chExt cx="1320758" cy="1192838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xmlns="" id="{F38BDB33-CE22-4DAE-A609-3CED9DDABA61}"/>
                  </a:ext>
                </a:extLst>
              </p:cNvPr>
              <p:cNvSpPr/>
              <p:nvPr/>
            </p:nvSpPr>
            <p:spPr>
              <a:xfrm>
                <a:off x="200660" y="1493505"/>
                <a:ext cx="1320758" cy="119283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xmlns="" id="{443701A5-F5D0-4F58-AE82-184A1FC8EE08}"/>
                  </a:ext>
                </a:extLst>
              </p:cNvPr>
              <p:cNvSpPr/>
              <p:nvPr/>
            </p:nvSpPr>
            <p:spPr>
              <a:xfrm>
                <a:off x="316790" y="1576091"/>
                <a:ext cx="1088498" cy="1027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xmlns="" id="{0C42F34B-6270-4EA1-AD57-9DE3E0D92E88}"/>
                  </a:ext>
                </a:extLst>
              </p:cNvPr>
              <p:cNvSpPr/>
              <p:nvPr/>
            </p:nvSpPr>
            <p:spPr>
              <a:xfrm>
                <a:off x="271036" y="1532896"/>
                <a:ext cx="1180004" cy="1114056"/>
              </a:xfrm>
              <a:prstGeom prst="rect">
                <a:avLst/>
              </a:prstGeom>
              <a:solidFill>
                <a:schemeClr val="bg1">
                  <a:lumMod val="85000"/>
                  <a:alpha val="66000"/>
                </a:schemeClr>
              </a:solidFill>
              <a:ln w="19050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4A8C9EA4-2EBE-461C-A403-2FDC56C4BFF5}"/>
                  </a:ext>
                </a:extLst>
              </p:cNvPr>
              <p:cNvSpPr/>
              <p:nvPr/>
            </p:nvSpPr>
            <p:spPr>
              <a:xfrm>
                <a:off x="366288" y="1922076"/>
                <a:ext cx="989502" cy="31708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accent4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xmlns="" id="{C0BB7675-983D-404C-BB13-615B9F8456BB}"/>
                </a:ext>
              </a:extLst>
            </p:cNvPr>
            <p:cNvCxnSpPr>
              <a:cxnSpLocks/>
              <a:stCxn id="44" idx="2"/>
              <a:endCxn id="46" idx="1"/>
            </p:cNvCxnSpPr>
            <p:nvPr/>
          </p:nvCxnSpPr>
          <p:spPr>
            <a:xfrm rot="16200000" flipH="1">
              <a:off x="1994355" y="3181944"/>
              <a:ext cx="542867" cy="1143806"/>
            </a:xfrm>
            <a:prstGeom prst="bentConnector2">
              <a:avLst/>
            </a:prstGeom>
            <a:ln w="158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E4CD06B1-57C2-48B2-B614-3B04F02DCE41}"/>
                </a:ext>
              </a:extLst>
            </p:cNvPr>
            <p:cNvSpPr txBox="1"/>
            <p:nvPr/>
          </p:nvSpPr>
          <p:spPr>
            <a:xfrm>
              <a:off x="2837691" y="3894476"/>
              <a:ext cx="9132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텍스트 출력</a:t>
              </a:r>
              <a:endParaRPr lang="ko-KR" altLang="en-US" sz="1400" dirty="0"/>
            </a:p>
          </p:txBody>
        </p: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xmlns="" id="{B321721A-1D03-448D-8CDE-DD7432AF6FF0}"/>
                </a:ext>
              </a:extLst>
            </p:cNvPr>
            <p:cNvCxnSpPr>
              <a:cxnSpLocks/>
              <a:stCxn id="42" idx="3"/>
              <a:endCxn id="51" idx="1"/>
            </p:cNvCxnSpPr>
            <p:nvPr/>
          </p:nvCxnSpPr>
          <p:spPr>
            <a:xfrm>
              <a:off x="2283886" y="3333178"/>
              <a:ext cx="402572" cy="1508"/>
            </a:xfrm>
            <a:prstGeom prst="straightConnector1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37312D2D-B0D1-43BC-A83F-2A13BEDC5085}"/>
                </a:ext>
              </a:extLst>
            </p:cNvPr>
            <p:cNvSpPr txBox="1"/>
            <p:nvPr/>
          </p:nvSpPr>
          <p:spPr>
            <a:xfrm>
              <a:off x="2686458" y="3203881"/>
              <a:ext cx="11992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서클 </a:t>
              </a:r>
              <a:r>
                <a:rPr lang="ko-KR" altLang="en-US" sz="1100" dirty="0" err="1"/>
                <a:t>프로그레스</a:t>
              </a:r>
              <a:endParaRPr lang="ko-KR" altLang="en-US" sz="1400" dirty="0"/>
            </a:p>
          </p:txBody>
        </p:sp>
        <p:cxnSp>
          <p:nvCxnSpPr>
            <p:cNvPr id="159" name="연결선: 꺾임 158">
              <a:extLst>
                <a:ext uri="{FF2B5EF4-FFF2-40B4-BE49-F238E27FC236}">
                  <a16:creationId xmlns:a16="http://schemas.microsoft.com/office/drawing/2014/main" xmlns="" id="{15C8E27C-6E2C-41A0-9E7F-A283A17EC0E3}"/>
                </a:ext>
              </a:extLst>
            </p:cNvPr>
            <p:cNvCxnSpPr>
              <a:cxnSpLocks/>
              <a:stCxn id="157" idx="0"/>
              <a:endCxn id="24" idx="3"/>
            </p:cNvCxnSpPr>
            <p:nvPr/>
          </p:nvCxnSpPr>
          <p:spPr>
            <a:xfrm rot="16200000" flipV="1">
              <a:off x="4265837" y="2148166"/>
              <a:ext cx="144161" cy="1033025"/>
            </a:xfrm>
            <a:prstGeom prst="bentConnector2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59" name="그룹 4158">
              <a:extLst>
                <a:ext uri="{FF2B5EF4-FFF2-40B4-BE49-F238E27FC236}">
                  <a16:creationId xmlns:a16="http://schemas.microsoft.com/office/drawing/2014/main" xmlns="" id="{89475417-A204-4965-9CE3-4AF6DA8D2B44}"/>
                </a:ext>
              </a:extLst>
            </p:cNvPr>
            <p:cNvGrpSpPr/>
            <p:nvPr/>
          </p:nvGrpSpPr>
          <p:grpSpPr>
            <a:xfrm>
              <a:off x="4194050" y="2736759"/>
              <a:ext cx="1320758" cy="1443547"/>
              <a:chOff x="4199226" y="2736759"/>
              <a:chExt cx="1320758" cy="1443547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xmlns="" id="{3CCE311D-0221-4645-978E-36EFA63F6EBB}"/>
                  </a:ext>
                </a:extLst>
              </p:cNvPr>
              <p:cNvSpPr/>
              <p:nvPr/>
            </p:nvSpPr>
            <p:spPr>
              <a:xfrm>
                <a:off x="4199226" y="2736759"/>
                <a:ext cx="1320758" cy="119283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xmlns="" id="{777074BC-6F68-49EC-A7EF-B2B9D5FA3005}"/>
                  </a:ext>
                </a:extLst>
              </p:cNvPr>
              <p:cNvSpPr/>
              <p:nvPr/>
            </p:nvSpPr>
            <p:spPr>
              <a:xfrm>
                <a:off x="4315356" y="2819345"/>
                <a:ext cx="1088498" cy="1027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xmlns="" id="{D7AE43FC-959F-4BC7-AA41-A08FB05002ED}"/>
                  </a:ext>
                </a:extLst>
              </p:cNvPr>
              <p:cNvSpPr/>
              <p:nvPr/>
            </p:nvSpPr>
            <p:spPr>
              <a:xfrm>
                <a:off x="4269603" y="2776150"/>
                <a:ext cx="1180004" cy="1114056"/>
              </a:xfrm>
              <a:prstGeom prst="rect">
                <a:avLst/>
              </a:prstGeom>
              <a:solidFill>
                <a:schemeClr val="bg1">
                  <a:lumMod val="85000"/>
                  <a:alpha val="66000"/>
                </a:schemeClr>
              </a:solidFill>
              <a:ln w="19050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xmlns="" id="{8C46BD34-1E89-41DD-85DD-33238BE57B5C}"/>
                  </a:ext>
                </a:extLst>
              </p:cNvPr>
              <p:cNvSpPr/>
              <p:nvPr/>
            </p:nvSpPr>
            <p:spPr>
              <a:xfrm>
                <a:off x="4364854" y="3863222"/>
                <a:ext cx="989502" cy="31708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accent4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cxnSp>
          <p:nvCxnSpPr>
            <p:cNvPr id="165" name="연결선: 꺾임 164">
              <a:extLst>
                <a:ext uri="{FF2B5EF4-FFF2-40B4-BE49-F238E27FC236}">
                  <a16:creationId xmlns:a16="http://schemas.microsoft.com/office/drawing/2014/main" xmlns="" id="{5F84BD90-F247-497D-8378-4E274BC83799}"/>
                </a:ext>
              </a:extLst>
            </p:cNvPr>
            <p:cNvCxnSpPr>
              <a:cxnSpLocks/>
              <a:stCxn id="164" idx="1"/>
              <a:endCxn id="46" idx="3"/>
            </p:cNvCxnSpPr>
            <p:nvPr/>
          </p:nvCxnSpPr>
          <p:spPr>
            <a:xfrm flipH="1">
              <a:off x="3750970" y="4021764"/>
              <a:ext cx="608708" cy="3517"/>
            </a:xfrm>
            <a:prstGeom prst="straightConnector1">
              <a:avLst/>
            </a:prstGeom>
            <a:ln w="158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연결선: 꺾임 166">
              <a:extLst>
                <a:ext uri="{FF2B5EF4-FFF2-40B4-BE49-F238E27FC236}">
                  <a16:creationId xmlns:a16="http://schemas.microsoft.com/office/drawing/2014/main" xmlns="" id="{F5962A17-AFA4-489C-A260-0768BE9767C5}"/>
                </a:ext>
              </a:extLst>
            </p:cNvPr>
            <p:cNvCxnSpPr>
              <a:cxnSpLocks/>
              <a:stCxn id="157" idx="1"/>
              <a:endCxn id="51" idx="3"/>
            </p:cNvCxnSpPr>
            <p:nvPr/>
          </p:nvCxnSpPr>
          <p:spPr>
            <a:xfrm flipH="1">
              <a:off x="3885692" y="3333178"/>
              <a:ext cx="308358" cy="1508"/>
            </a:xfrm>
            <a:prstGeom prst="straightConnector1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5" name="TextBox 4134">
              <a:extLst>
                <a:ext uri="{FF2B5EF4-FFF2-40B4-BE49-F238E27FC236}">
                  <a16:creationId xmlns:a16="http://schemas.microsoft.com/office/drawing/2014/main" xmlns="" id="{68457B16-4D7F-48DD-9419-E56394A12FDC}"/>
                </a:ext>
              </a:extLst>
            </p:cNvPr>
            <p:cNvSpPr txBox="1"/>
            <p:nvPr/>
          </p:nvSpPr>
          <p:spPr>
            <a:xfrm>
              <a:off x="854192" y="2157864"/>
              <a:ext cx="1679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스킬 아이콘 </a:t>
              </a:r>
              <a:r>
                <a:rPr lang="en-US" altLang="ko-KR" dirty="0"/>
                <a:t>UI</a:t>
              </a:r>
              <a:endParaRPr lang="ko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xmlns="" id="{EFAB1979-12FC-43E0-87B7-F5E75DDBCD24}"/>
                </a:ext>
              </a:extLst>
            </p:cNvPr>
            <p:cNvSpPr txBox="1"/>
            <p:nvPr/>
          </p:nvSpPr>
          <p:spPr>
            <a:xfrm>
              <a:off x="4001295" y="2105259"/>
              <a:ext cx="1706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버프 아이콘 </a:t>
              </a:r>
              <a:r>
                <a:rPr lang="en-US" altLang="ko-KR" dirty="0"/>
                <a:t>UI</a:t>
              </a:r>
              <a:endParaRPr lang="ko-KR" altLang="en-US" dirty="0"/>
            </a:p>
          </p:txBody>
        </p:sp>
      </p:grpSp>
      <p:grpSp>
        <p:nvGrpSpPr>
          <p:cNvPr id="4144" name="그룹 4143">
            <a:extLst>
              <a:ext uri="{FF2B5EF4-FFF2-40B4-BE49-F238E27FC236}">
                <a16:creationId xmlns:a16="http://schemas.microsoft.com/office/drawing/2014/main" xmlns="" id="{09E233FC-4212-4215-AF83-1CDF1E75B148}"/>
              </a:ext>
            </a:extLst>
          </p:cNvPr>
          <p:cNvGrpSpPr/>
          <p:nvPr/>
        </p:nvGrpSpPr>
        <p:grpSpPr>
          <a:xfrm>
            <a:off x="6702750" y="4308158"/>
            <a:ext cx="2964497" cy="2061131"/>
            <a:chOff x="6702750" y="4308158"/>
            <a:chExt cx="2964497" cy="2061131"/>
          </a:xfrm>
        </p:grpSpPr>
        <p:grpSp>
          <p:nvGrpSpPr>
            <p:cNvPr id="4141" name="그룹 4140">
              <a:extLst>
                <a:ext uri="{FF2B5EF4-FFF2-40B4-BE49-F238E27FC236}">
                  <a16:creationId xmlns:a16="http://schemas.microsoft.com/office/drawing/2014/main" xmlns="" id="{FFBD1546-3986-44D9-B311-7A5EA9737CB9}"/>
                </a:ext>
              </a:extLst>
            </p:cNvPr>
            <p:cNvGrpSpPr/>
            <p:nvPr/>
          </p:nvGrpSpPr>
          <p:grpSpPr>
            <a:xfrm>
              <a:off x="8747403" y="4641876"/>
              <a:ext cx="919844" cy="1119394"/>
              <a:chOff x="8404078" y="4604796"/>
              <a:chExt cx="919844" cy="1119394"/>
            </a:xfrm>
          </p:grpSpPr>
          <p:grpSp>
            <p:nvGrpSpPr>
              <p:cNvPr id="4139" name="그룹 4138">
                <a:extLst>
                  <a:ext uri="{FF2B5EF4-FFF2-40B4-BE49-F238E27FC236}">
                    <a16:creationId xmlns:a16="http://schemas.microsoft.com/office/drawing/2014/main" xmlns="" id="{F0585EB2-41AE-4382-9485-B43F69778A9B}"/>
                  </a:ext>
                </a:extLst>
              </p:cNvPr>
              <p:cNvGrpSpPr/>
              <p:nvPr/>
            </p:nvGrpSpPr>
            <p:grpSpPr>
              <a:xfrm>
                <a:off x="8428362" y="4911486"/>
                <a:ext cx="871277" cy="812704"/>
                <a:chOff x="7384180" y="4820099"/>
                <a:chExt cx="1278808" cy="1192838"/>
              </a:xfrm>
            </p:grpSpPr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xmlns="" id="{257E5274-58B0-4264-B6F8-239ACBF71235}"/>
                    </a:ext>
                  </a:extLst>
                </p:cNvPr>
                <p:cNvSpPr/>
                <p:nvPr/>
              </p:nvSpPr>
              <p:spPr>
                <a:xfrm>
                  <a:off x="7384180" y="4820099"/>
                  <a:ext cx="1278808" cy="119283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xmlns="" id="{77B04528-363D-469C-BF4D-2A34495951D5}"/>
                    </a:ext>
                  </a:extLst>
                </p:cNvPr>
                <p:cNvSpPr/>
                <p:nvPr/>
              </p:nvSpPr>
              <p:spPr>
                <a:xfrm>
                  <a:off x="7536349" y="4956515"/>
                  <a:ext cx="974471" cy="920006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70000"/>
                  </a:schemeClr>
                </a:solidFill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xmlns="" id="{EBB51BFC-8441-490C-AF6E-00582266C208}"/>
                  </a:ext>
                </a:extLst>
              </p:cNvPr>
              <p:cNvSpPr txBox="1"/>
              <p:nvPr/>
            </p:nvSpPr>
            <p:spPr>
              <a:xfrm>
                <a:off x="8404078" y="4604796"/>
                <a:ext cx="91984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기본 버튼 </a:t>
                </a:r>
                <a:r>
                  <a:rPr lang="en-US" altLang="ko-KR" sz="1050" dirty="0"/>
                  <a:t>UI</a:t>
                </a:r>
                <a:endParaRPr lang="ko-KR" altLang="en-US" sz="1050" dirty="0"/>
              </a:p>
            </p:txBody>
          </p:sp>
        </p:grpSp>
        <p:grpSp>
          <p:nvGrpSpPr>
            <p:cNvPr id="4143" name="그룹 4142">
              <a:extLst>
                <a:ext uri="{FF2B5EF4-FFF2-40B4-BE49-F238E27FC236}">
                  <a16:creationId xmlns:a16="http://schemas.microsoft.com/office/drawing/2014/main" xmlns="" id="{5B8F4695-F1FB-405D-9874-E2B26056A732}"/>
                </a:ext>
              </a:extLst>
            </p:cNvPr>
            <p:cNvGrpSpPr/>
            <p:nvPr/>
          </p:nvGrpSpPr>
          <p:grpSpPr>
            <a:xfrm>
              <a:off x="6702750" y="4308158"/>
              <a:ext cx="871277" cy="2061131"/>
              <a:chOff x="6689470" y="4345992"/>
              <a:chExt cx="871277" cy="2061131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xmlns="" id="{654F11E6-2B0B-4E51-ABFB-28A239B768D3}"/>
                  </a:ext>
                </a:extLst>
              </p:cNvPr>
              <p:cNvSpPr/>
              <p:nvPr/>
            </p:nvSpPr>
            <p:spPr>
              <a:xfrm>
                <a:off x="6689470" y="4345992"/>
                <a:ext cx="871277" cy="8127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/>
                </a:r>
                <a:br>
                  <a:rPr lang="en-US" altLang="ko-KR" sz="14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14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기능</a:t>
                </a: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xmlns="" id="{E4B10CD2-DE6F-46DB-844B-557B0D7D89DF}"/>
                  </a:ext>
                </a:extLst>
              </p:cNvPr>
              <p:cNvSpPr/>
              <p:nvPr/>
            </p:nvSpPr>
            <p:spPr>
              <a:xfrm>
                <a:off x="6704124" y="5612210"/>
                <a:ext cx="841969" cy="794913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이미지</a:t>
                </a:r>
              </a:p>
            </p:txBody>
          </p:sp>
          <p:sp>
            <p:nvSpPr>
              <p:cNvPr id="4140" name="더하기 기호 4139">
                <a:extLst>
                  <a:ext uri="{FF2B5EF4-FFF2-40B4-BE49-F238E27FC236}">
                    <a16:creationId xmlns:a16="http://schemas.microsoft.com/office/drawing/2014/main" xmlns="" id="{3DA20E22-B75F-495C-BD45-FA244D720D0B}"/>
                  </a:ext>
                </a:extLst>
              </p:cNvPr>
              <p:cNvSpPr/>
              <p:nvPr/>
            </p:nvSpPr>
            <p:spPr>
              <a:xfrm>
                <a:off x="6896508" y="5155010"/>
                <a:ext cx="457200" cy="457200"/>
              </a:xfrm>
              <a:prstGeom prst="mathPl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42" name="화살표: 오른쪽 4141">
              <a:extLst>
                <a:ext uri="{FF2B5EF4-FFF2-40B4-BE49-F238E27FC236}">
                  <a16:creationId xmlns:a16="http://schemas.microsoft.com/office/drawing/2014/main" xmlns="" id="{C27DCC9B-4B06-400B-854A-96F96028BE48}"/>
                </a:ext>
              </a:extLst>
            </p:cNvPr>
            <p:cNvSpPr/>
            <p:nvPr/>
          </p:nvSpPr>
          <p:spPr>
            <a:xfrm>
              <a:off x="7740749" y="5038531"/>
              <a:ext cx="871277" cy="614490"/>
            </a:xfrm>
            <a:prstGeom prst="rightArrow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415924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8C72ECBC-4F7A-4DD5-9F6B-14C77745650E}"/>
              </a:ext>
            </a:extLst>
          </p:cNvPr>
          <p:cNvGrpSpPr/>
          <p:nvPr/>
        </p:nvGrpSpPr>
        <p:grpSpPr>
          <a:xfrm>
            <a:off x="722425" y="1421692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xmlns="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xmlns="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xmlns="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xmlns="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xmlns="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AAEC77DD-3DA0-45DD-8ACC-DA67A7D4CF2F}"/>
              </a:ext>
            </a:extLst>
          </p:cNvPr>
          <p:cNvGraphicFramePr>
            <a:graphicFrameLocks noGrp="1"/>
          </p:cNvGraphicFramePr>
          <p:nvPr/>
        </p:nvGraphicFramePr>
        <p:xfrm>
          <a:off x="457197" y="4493866"/>
          <a:ext cx="5609495" cy="1956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xmlns="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xmlns="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xmlns="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xmlns="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xmlns="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28639150"/>
              </p:ext>
            </p:extLst>
          </p:nvPr>
        </p:nvGraphicFramePr>
        <p:xfrm>
          <a:off x="6096001" y="1421692"/>
          <a:ext cx="5632938" cy="4929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xmlns="" val="1192714129"/>
                    </a:ext>
                  </a:extLst>
                </a:gridCol>
              </a:tblGrid>
              <a:tr h="469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플랫폼으로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그래픽에 과거 추억이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중반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밀레니얼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세대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유저와 이것을 경험해보지 않은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초반의 유저에게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친숙함과 신선함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주기 위한 요소로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31364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E0D772F-584F-44AB-A301-C504263654A7}"/>
              </a:ext>
            </a:extLst>
          </p:cNvPr>
          <p:cNvSpPr txBox="1"/>
          <p:nvPr/>
        </p:nvSpPr>
        <p:spPr>
          <a:xfrm>
            <a:off x="457197" y="6459092"/>
            <a:ext cx="3784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</a:t>
            </a:r>
            <a:r>
              <a:rPr lang="ko-KR" altLang="en-US" sz="800" dirty="0"/>
              <a:t>자료화면 게임</a:t>
            </a:r>
            <a:r>
              <a:rPr lang="en-US" altLang="ko-KR" sz="800" dirty="0"/>
              <a:t>-(</a:t>
            </a:r>
            <a:r>
              <a:rPr lang="ko-KR" altLang="en-US" sz="800" dirty="0"/>
              <a:t>문 라이트</a:t>
            </a:r>
            <a:r>
              <a:rPr lang="en-US" altLang="ko-KR" sz="800" dirty="0"/>
              <a:t>) </a:t>
            </a:r>
            <a:r>
              <a:rPr lang="ko-KR" altLang="en-US" sz="800" dirty="0"/>
              <a:t>플레이 화면</a:t>
            </a:r>
          </a:p>
        </p:txBody>
      </p:sp>
      <p:sp>
        <p:nvSpPr>
          <p:cNvPr id="22" name="제목 3">
            <a:extLst>
              <a:ext uri="{FF2B5EF4-FFF2-40B4-BE49-F238E27FC236}">
                <a16:creationId xmlns:a16="http://schemas.microsoft.com/office/drawing/2014/main" xmlns="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간략한 소개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774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xmlns="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xmlns="" val="3296364543"/>
              </p:ext>
            </p:extLst>
          </p:nvPr>
        </p:nvGraphicFramePr>
        <p:xfrm>
          <a:off x="676252" y="4281029"/>
          <a:ext cx="10887098" cy="1668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498">
                  <a:extLst>
                    <a:ext uri="{9D8B030D-6E8A-4147-A177-3AD203B41FA5}">
                      <a16:colId xmlns:a16="http://schemas.microsoft.com/office/drawing/2014/main" xmlns="" val="2098485829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138575901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xmlns="" val="6331856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xmlns="" val="643671540"/>
                    </a:ext>
                  </a:extLst>
                </a:gridCol>
              </a:tblGrid>
              <a:tr h="411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분석 목표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유저의 기존 학습된 조작 방식을 이해하고 적용해 학습의 필요성을 최대한 배제한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기획을 위한 분석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게임에서 불편하다고 판단되는 요소를 수정하고 보완해 보다 완성형에 가까운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구조를 기획하기 위해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81688793"/>
                  </a:ext>
                </a:extLst>
              </a:tr>
              <a:tr h="420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8793804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7066871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특징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2D </a:t>
                      </a:r>
                      <a:r>
                        <a:rPr lang="ko-KR" altLang="en-US" sz="1400" dirty="0"/>
                        <a:t>도트 그래픽의 </a:t>
                      </a:r>
                      <a:r>
                        <a:rPr lang="en-US" altLang="ko-KR" sz="1400" dirty="0"/>
                        <a:t>SD</a:t>
                      </a:r>
                      <a:r>
                        <a:rPr lang="ko-KR" altLang="en-US" sz="1400" dirty="0"/>
                        <a:t>캐릭터를 사용한 액션 연출</a:t>
                      </a: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97911996"/>
                  </a:ext>
                </a:extLst>
              </a:tr>
            </a:tbl>
          </a:graphicData>
        </a:graphic>
      </p:graphicFrame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xmlns="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47748" y="1743454"/>
            <a:ext cx="4267200" cy="21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xmlns="" id="{A8C61E07-C17E-41FD-9E4C-BE0AC43810D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536"/>
          <a:stretch/>
        </p:blipFill>
        <p:spPr>
          <a:xfrm>
            <a:off x="6447737" y="1743454"/>
            <a:ext cx="4337649" cy="21748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3EE6D3F-7561-4152-8A90-0E9A7DCFB071}"/>
              </a:ext>
            </a:extLst>
          </p:cNvPr>
          <p:cNvSpPr/>
          <p:nvPr/>
        </p:nvSpPr>
        <p:spPr>
          <a:xfrm>
            <a:off x="1666875" y="1676400"/>
            <a:ext cx="4429125" cy="2324100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B2A24EB7-0282-443E-A602-D0E29B375182}"/>
              </a:ext>
            </a:extLst>
          </p:cNvPr>
          <p:cNvSpPr/>
          <p:nvPr/>
        </p:nvSpPr>
        <p:spPr>
          <a:xfrm>
            <a:off x="6401998" y="1676400"/>
            <a:ext cx="4429125" cy="2324100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B26D7E0-3E2D-4058-8CCA-8CC824CE7CC0}"/>
              </a:ext>
            </a:extLst>
          </p:cNvPr>
          <p:cNvSpPr txBox="1"/>
          <p:nvPr/>
        </p:nvSpPr>
        <p:spPr>
          <a:xfrm>
            <a:off x="1666875" y="1333690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로고</a:t>
            </a:r>
            <a:r>
              <a:rPr lang="en-US" altLang="ko-KR" sz="1600" dirty="0"/>
              <a:t>(</a:t>
            </a:r>
            <a:r>
              <a:rPr lang="ko-KR" altLang="en-US" sz="1600" dirty="0"/>
              <a:t>표지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9961368-F330-4E96-8ED8-E3E5F2042AE4}"/>
              </a:ext>
            </a:extLst>
          </p:cNvPr>
          <p:cNvSpPr txBox="1"/>
          <p:nvPr/>
        </p:nvSpPr>
        <p:spPr>
          <a:xfrm>
            <a:off x="6397094" y="1333690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플레이 화면</a:t>
            </a: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분석 게임 소개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337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C22AAFD-91CE-4341-8A3E-656DC3420A36}"/>
              </a:ext>
            </a:extLst>
          </p:cNvPr>
          <p:cNvSpPr/>
          <p:nvPr/>
        </p:nvSpPr>
        <p:spPr>
          <a:xfrm>
            <a:off x="2035401" y="8359305"/>
            <a:ext cx="5326955" cy="36640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E7DADEAE-365B-4E44-8B70-C53C95AA2432}"/>
              </a:ext>
            </a:extLst>
          </p:cNvPr>
          <p:cNvSpPr/>
          <p:nvPr/>
        </p:nvSpPr>
        <p:spPr>
          <a:xfrm>
            <a:off x="4447422" y="9865034"/>
            <a:ext cx="2914933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이후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B13768B-EF66-43DB-8C86-4EFD587B54F8}"/>
              </a:ext>
            </a:extLst>
          </p:cNvPr>
          <p:cNvSpPr/>
          <p:nvPr/>
        </p:nvSpPr>
        <p:spPr>
          <a:xfrm>
            <a:off x="2946533" y="749191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CF73B17-DBB6-477A-B699-E3A3B77538A0}"/>
              </a:ext>
            </a:extLst>
          </p:cNvPr>
          <p:cNvSpPr/>
          <p:nvPr/>
        </p:nvSpPr>
        <p:spPr>
          <a:xfrm>
            <a:off x="5037891" y="750517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" name="모서리가 둥근 직사각형 20">
            <a:extLst>
              <a:ext uri="{FF2B5EF4-FFF2-40B4-BE49-F238E27FC236}">
                <a16:creationId xmlns:a16="http://schemas.microsoft.com/office/drawing/2014/main" xmlns="" id="{5DDA4F5F-B84F-4440-9A1B-4D9C96D57625}"/>
              </a:ext>
            </a:extLst>
          </p:cNvPr>
          <p:cNvSpPr/>
          <p:nvPr/>
        </p:nvSpPr>
        <p:spPr>
          <a:xfrm>
            <a:off x="5948296" y="7492822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3A54794-B128-4065-B3C5-5C7FEB31AC01}"/>
              </a:ext>
            </a:extLst>
          </p:cNvPr>
          <p:cNvSpPr/>
          <p:nvPr/>
        </p:nvSpPr>
        <p:spPr>
          <a:xfrm>
            <a:off x="3998314" y="750517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6399DEB0-CC81-4371-A6C1-A91BFB27F1F9}"/>
              </a:ext>
            </a:extLst>
          </p:cNvPr>
          <p:cNvSpPr/>
          <p:nvPr/>
        </p:nvSpPr>
        <p:spPr>
          <a:xfrm>
            <a:off x="2089667" y="7476127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xmlns="" id="{4C0FC1B0-2474-43B6-AC67-BC6B12278D1A}"/>
              </a:ext>
            </a:extLst>
          </p:cNvPr>
          <p:cNvSpPr/>
          <p:nvPr/>
        </p:nvSpPr>
        <p:spPr>
          <a:xfrm>
            <a:off x="2035400" y="7376788"/>
            <a:ext cx="4767236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352970D7-6DDC-4C3A-88C2-11C5663B90C5}"/>
              </a:ext>
            </a:extLst>
          </p:cNvPr>
          <p:cNvSpPr/>
          <p:nvPr/>
        </p:nvSpPr>
        <p:spPr>
          <a:xfrm>
            <a:off x="2035400" y="9866158"/>
            <a:ext cx="2413624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A4B0683-73AA-4FB4-8998-C99DAE5AC5CC}"/>
              </a:ext>
            </a:extLst>
          </p:cNvPr>
          <p:cNvSpPr/>
          <p:nvPr/>
        </p:nvSpPr>
        <p:spPr>
          <a:xfrm>
            <a:off x="7590318" y="7398304"/>
            <a:ext cx="5516450" cy="15996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0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xmlns="" id="{08252671-5D29-43BD-9EA6-EE7BBCE359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01"/>
          <a:stretch/>
        </p:blipFill>
        <p:spPr>
          <a:xfrm>
            <a:off x="10488734" y="7459646"/>
            <a:ext cx="2477841" cy="123032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72242FDD-6FB2-4D8C-B48D-0B15FE97160D}"/>
              </a:ext>
            </a:extLst>
          </p:cNvPr>
          <p:cNvSpPr/>
          <p:nvPr/>
        </p:nvSpPr>
        <p:spPr>
          <a:xfrm>
            <a:off x="10628147" y="9240375"/>
            <a:ext cx="2527301" cy="1269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화면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CF8FB0D-EC87-4BEA-99F0-3F25B684282B}"/>
              </a:ext>
            </a:extLst>
          </p:cNvPr>
          <p:cNvSpPr/>
          <p:nvPr/>
        </p:nvSpPr>
        <p:spPr>
          <a:xfrm>
            <a:off x="9541722" y="8118268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버튼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125F879A-B56E-4A22-AFDB-2A48970BCB46}"/>
              </a:ext>
            </a:extLst>
          </p:cNvPr>
          <p:cNvSpPr/>
          <p:nvPr/>
        </p:nvSpPr>
        <p:spPr>
          <a:xfrm>
            <a:off x="9533764" y="747693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백업 버튼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DCEE079-615F-4B64-8D8D-32CD1B390603}"/>
              </a:ext>
            </a:extLst>
          </p:cNvPr>
          <p:cNvSpPr/>
          <p:nvPr/>
        </p:nvSpPr>
        <p:spPr>
          <a:xfrm>
            <a:off x="11949903" y="875402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SNS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버튼</a:t>
            </a:r>
          </a:p>
        </p:txBody>
      </p:sp>
      <p:pic>
        <p:nvPicPr>
          <p:cNvPr id="28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xmlns="" id="{EEA74E08-FA2C-4890-8408-20230FEA96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843" t="47996" r="22859"/>
          <a:stretch/>
        </p:blipFill>
        <p:spPr>
          <a:xfrm>
            <a:off x="7736038" y="7821167"/>
            <a:ext cx="1617198" cy="792028"/>
          </a:xfrm>
          <a:prstGeom prst="rect">
            <a:avLst/>
          </a:prstGeom>
        </p:spPr>
      </p:pic>
      <p:cxnSp>
        <p:nvCxnSpPr>
          <p:cNvPr id="45" name="직선 화살표 연결선 30">
            <a:extLst>
              <a:ext uri="{FF2B5EF4-FFF2-40B4-BE49-F238E27FC236}">
                <a16:creationId xmlns:a16="http://schemas.microsoft.com/office/drawing/2014/main" xmlns="" id="{988A6CF3-BEA0-4C1D-9C20-35C34395BDAB}"/>
              </a:ext>
            </a:extLst>
          </p:cNvPr>
          <p:cNvCxnSpPr>
            <a:cxnSpLocks/>
            <a:stCxn id="48" idx="1"/>
            <a:endCxn id="25" idx="3"/>
          </p:cNvCxnSpPr>
          <p:nvPr/>
        </p:nvCxnSpPr>
        <p:spPr>
          <a:xfrm rot="10800000">
            <a:off x="10258846" y="8220132"/>
            <a:ext cx="290086" cy="34270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6BC7E73A-9E88-4137-9CF6-79BB0E5BC86A}"/>
              </a:ext>
            </a:extLst>
          </p:cNvPr>
          <p:cNvSpPr/>
          <p:nvPr/>
        </p:nvSpPr>
        <p:spPr>
          <a:xfrm>
            <a:off x="10548932" y="828641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053D4A37-B6F9-4308-8A37-D3DCA0C8F7B0}"/>
              </a:ext>
            </a:extLst>
          </p:cNvPr>
          <p:cNvSpPr/>
          <p:nvPr/>
        </p:nvSpPr>
        <p:spPr>
          <a:xfrm>
            <a:off x="10548932" y="847837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30">
            <a:extLst>
              <a:ext uri="{FF2B5EF4-FFF2-40B4-BE49-F238E27FC236}">
                <a16:creationId xmlns:a16="http://schemas.microsoft.com/office/drawing/2014/main" xmlns="" id="{BB8FD200-6F03-4035-9ABD-8C8245A4C814}"/>
              </a:ext>
            </a:extLst>
          </p:cNvPr>
          <p:cNvCxnSpPr>
            <a:cxnSpLocks/>
            <a:stCxn id="47" idx="0"/>
            <a:endCxn id="26" idx="2"/>
          </p:cNvCxnSpPr>
          <p:nvPr/>
        </p:nvCxnSpPr>
        <p:spPr>
          <a:xfrm rot="16200000" flipV="1">
            <a:off x="9960958" y="7612026"/>
            <a:ext cx="605753" cy="743016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D00497F1-36CF-4BD6-A7CF-3391F23B49FA}"/>
              </a:ext>
            </a:extLst>
          </p:cNvPr>
          <p:cNvSpPr/>
          <p:nvPr/>
        </p:nvSpPr>
        <p:spPr>
          <a:xfrm>
            <a:off x="12737971" y="8175484"/>
            <a:ext cx="172820" cy="47181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30">
            <a:extLst>
              <a:ext uri="{FF2B5EF4-FFF2-40B4-BE49-F238E27FC236}">
                <a16:creationId xmlns:a16="http://schemas.microsoft.com/office/drawing/2014/main" xmlns="" id="{55230603-E6B5-4FE8-BF6F-4EB99FFF046F}"/>
              </a:ext>
            </a:extLst>
          </p:cNvPr>
          <p:cNvCxnSpPr>
            <a:cxnSpLocks/>
            <a:stCxn id="56" idx="2"/>
            <a:endCxn id="27" idx="3"/>
          </p:cNvCxnSpPr>
          <p:nvPr/>
        </p:nvCxnSpPr>
        <p:spPr>
          <a:xfrm rot="5400000">
            <a:off x="12641410" y="8672912"/>
            <a:ext cx="208589" cy="157354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0282AD3E-04B8-4E55-A6AE-C8BF40FFE127}"/>
              </a:ext>
            </a:extLst>
          </p:cNvPr>
          <p:cNvSpPr/>
          <p:nvPr/>
        </p:nvSpPr>
        <p:spPr>
          <a:xfrm>
            <a:off x="7736038" y="748066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8644F6EF-84BA-4F72-A681-710A1E4EC3A7}"/>
              </a:ext>
            </a:extLst>
          </p:cNvPr>
          <p:cNvSpPr/>
          <p:nvPr/>
        </p:nvSpPr>
        <p:spPr>
          <a:xfrm>
            <a:off x="9567631" y="8732522"/>
            <a:ext cx="2121032" cy="22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※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이어하기 버튼은 제외한 기본적인 틀을 설명</a:t>
            </a:r>
          </a:p>
        </p:txBody>
      </p:sp>
      <p:pic>
        <p:nvPicPr>
          <p:cNvPr id="11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xmlns="" id="{D901F127-9EBC-4F8F-A19F-79BFD1D940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43"/>
          <a:stretch/>
        </p:blipFill>
        <p:spPr>
          <a:xfrm>
            <a:off x="2896265" y="8420907"/>
            <a:ext cx="2795828" cy="1390955"/>
          </a:xfrm>
          <a:prstGeom prst="rect">
            <a:avLst/>
          </a:prstGeom>
          <a:ln>
            <a:noFill/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97EF5949-D40F-4309-B7E5-E9C8898CBE13}"/>
              </a:ext>
            </a:extLst>
          </p:cNvPr>
          <p:cNvSpPr/>
          <p:nvPr/>
        </p:nvSpPr>
        <p:spPr>
          <a:xfrm>
            <a:off x="11314925" y="837651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AD6CC68A-B585-4C7D-A887-D1A1AD366475}"/>
              </a:ext>
            </a:extLst>
          </p:cNvPr>
          <p:cNvSpPr/>
          <p:nvPr/>
        </p:nvSpPr>
        <p:spPr>
          <a:xfrm>
            <a:off x="12151304" y="748325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C03BC45A-AECC-4416-9144-0D52ACAFCF1D}"/>
              </a:ext>
            </a:extLst>
          </p:cNvPr>
          <p:cNvSpPr/>
          <p:nvPr/>
        </p:nvSpPr>
        <p:spPr>
          <a:xfrm>
            <a:off x="7649129" y="8674386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싱글 모드 버튼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66B6B589-4B6A-4E6A-B8E7-A93D9080E457}"/>
              </a:ext>
            </a:extLst>
          </p:cNvPr>
          <p:cNvSpPr/>
          <p:nvPr/>
        </p:nvSpPr>
        <p:spPr>
          <a:xfrm>
            <a:off x="8617533" y="8674386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버튼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67671F24-304C-4598-8CF0-BF731837F335}"/>
              </a:ext>
            </a:extLst>
          </p:cNvPr>
          <p:cNvSpPr/>
          <p:nvPr/>
        </p:nvSpPr>
        <p:spPr>
          <a:xfrm>
            <a:off x="7964360" y="8326808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A623F1A1-08DE-4846-8FC0-304450EA9C23}"/>
              </a:ext>
            </a:extLst>
          </p:cNvPr>
          <p:cNvSpPr/>
          <p:nvPr/>
        </p:nvSpPr>
        <p:spPr>
          <a:xfrm>
            <a:off x="8665972" y="8326808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30">
            <a:extLst>
              <a:ext uri="{FF2B5EF4-FFF2-40B4-BE49-F238E27FC236}">
                <a16:creationId xmlns:a16="http://schemas.microsoft.com/office/drawing/2014/main" xmlns="" id="{C8EE7998-A946-4AF1-BF54-4D4CE2B3A456}"/>
              </a:ext>
            </a:extLst>
          </p:cNvPr>
          <p:cNvCxnSpPr>
            <a:cxnSpLocks/>
            <a:stCxn id="68" idx="2"/>
            <a:endCxn id="65" idx="0"/>
          </p:cNvCxnSpPr>
          <p:nvPr/>
        </p:nvCxnSpPr>
        <p:spPr>
          <a:xfrm rot="5400000">
            <a:off x="8098136" y="8550788"/>
            <a:ext cx="103862" cy="14333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0">
            <a:extLst>
              <a:ext uri="{FF2B5EF4-FFF2-40B4-BE49-F238E27FC236}">
                <a16:creationId xmlns:a16="http://schemas.microsoft.com/office/drawing/2014/main" xmlns="" id="{D72D25EF-5CD8-46B6-AE45-2D45A4AC26D5}"/>
              </a:ext>
            </a:extLst>
          </p:cNvPr>
          <p:cNvCxnSpPr>
            <a:cxnSpLocks/>
            <a:stCxn id="69" idx="2"/>
            <a:endCxn id="66" idx="0"/>
          </p:cNvCxnSpPr>
          <p:nvPr/>
        </p:nvCxnSpPr>
        <p:spPr>
          <a:xfrm rot="16200000" flipH="1">
            <a:off x="8933143" y="8560726"/>
            <a:ext cx="103862" cy="123457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xmlns="" id="{C0840D79-F693-4D6E-B461-8D7660AC6176}"/>
              </a:ext>
            </a:extLst>
          </p:cNvPr>
          <p:cNvSpPr/>
          <p:nvPr/>
        </p:nvSpPr>
        <p:spPr>
          <a:xfrm>
            <a:off x="2896265" y="8428457"/>
            <a:ext cx="279582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cxnSp>
        <p:nvCxnSpPr>
          <p:cNvPr id="78" name="직선 화살표 연결선 30">
            <a:extLst>
              <a:ext uri="{FF2B5EF4-FFF2-40B4-BE49-F238E27FC236}">
                <a16:creationId xmlns:a16="http://schemas.microsoft.com/office/drawing/2014/main" xmlns="" id="{614A5EAE-6039-41A3-9992-310A1A6BB643}"/>
              </a:ext>
            </a:extLst>
          </p:cNvPr>
          <p:cNvCxnSpPr>
            <a:cxnSpLocks/>
            <a:stCxn id="65" idx="2"/>
          </p:cNvCxnSpPr>
          <p:nvPr/>
        </p:nvCxnSpPr>
        <p:spPr>
          <a:xfrm rot="5400000">
            <a:off x="7591787" y="8655772"/>
            <a:ext cx="264272" cy="7089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xmlns="" id="{B742D550-58FB-4756-9BCC-7320B4F238B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70" t="38797" b="38425"/>
          <a:stretch/>
        </p:blipFill>
        <p:spPr>
          <a:xfrm>
            <a:off x="2245344" y="10976842"/>
            <a:ext cx="2048835" cy="103674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5F59375E-B00F-4FD8-86E6-E7267966FEB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768" t="38501" b="38858"/>
          <a:stretch/>
        </p:blipFill>
        <p:spPr>
          <a:xfrm>
            <a:off x="4832726" y="10170869"/>
            <a:ext cx="2244913" cy="1126768"/>
          </a:xfrm>
          <a:prstGeom prst="rect">
            <a:avLst/>
          </a:prstGeom>
        </p:spPr>
      </p:pic>
      <p:pic>
        <p:nvPicPr>
          <p:cNvPr id="90" name="내용 개체 틀 81">
            <a:extLst>
              <a:ext uri="{FF2B5EF4-FFF2-40B4-BE49-F238E27FC236}">
                <a16:creationId xmlns:a16="http://schemas.microsoft.com/office/drawing/2014/main" xmlns="" id="{79A9098E-71EA-494F-BB7B-AA9BD62576E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89" t="38119" b="38819"/>
          <a:stretch/>
        </p:blipFill>
        <p:spPr>
          <a:xfrm>
            <a:off x="2249986" y="9902898"/>
            <a:ext cx="2051531" cy="1055307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6A9C3497-ABF3-48DF-A942-28D060C7575F}"/>
              </a:ext>
            </a:extLst>
          </p:cNvPr>
          <p:cNvSpPr/>
          <p:nvPr/>
        </p:nvSpPr>
        <p:spPr>
          <a:xfrm>
            <a:off x="6208548" y="8795040"/>
            <a:ext cx="717124" cy="3163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이동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5FC3C4BE-18B9-494A-8FF8-3E0FA5952C9F}"/>
              </a:ext>
            </a:extLst>
          </p:cNvPr>
          <p:cNvSpPr/>
          <p:nvPr/>
        </p:nvSpPr>
        <p:spPr>
          <a:xfrm>
            <a:off x="5378843" y="953252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A10E3C86-4C8C-4F52-80FE-1BFB6E1473B7}"/>
              </a:ext>
            </a:extLst>
          </p:cNvPr>
          <p:cNvSpPr/>
          <p:nvPr/>
        </p:nvSpPr>
        <p:spPr>
          <a:xfrm>
            <a:off x="3009296" y="9532525"/>
            <a:ext cx="246792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30">
            <a:extLst>
              <a:ext uri="{FF2B5EF4-FFF2-40B4-BE49-F238E27FC236}">
                <a16:creationId xmlns:a16="http://schemas.microsoft.com/office/drawing/2014/main" xmlns="" id="{A26A7C6B-40B2-4C62-A345-FF7FE4052678}"/>
              </a:ext>
            </a:extLst>
          </p:cNvPr>
          <p:cNvCxnSpPr>
            <a:cxnSpLocks/>
            <a:stCxn id="104" idx="0"/>
            <a:endCxn id="100" idx="1"/>
          </p:cNvCxnSpPr>
          <p:nvPr/>
        </p:nvCxnSpPr>
        <p:spPr>
          <a:xfrm rot="5400000" flipH="1" flipV="1">
            <a:off x="4380956" y="7704933"/>
            <a:ext cx="579329" cy="3075856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30">
            <a:extLst>
              <a:ext uri="{FF2B5EF4-FFF2-40B4-BE49-F238E27FC236}">
                <a16:creationId xmlns:a16="http://schemas.microsoft.com/office/drawing/2014/main" xmlns="" id="{D6F35FEE-5A80-4F74-96AB-9DA719ECB944}"/>
              </a:ext>
            </a:extLst>
          </p:cNvPr>
          <p:cNvCxnSpPr>
            <a:cxnSpLocks/>
            <a:stCxn id="103" idx="3"/>
            <a:endCxn id="111" idx="1"/>
          </p:cNvCxnSpPr>
          <p:nvPr/>
        </p:nvCxnSpPr>
        <p:spPr>
          <a:xfrm>
            <a:off x="5551663" y="9616986"/>
            <a:ext cx="225641" cy="278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20">
            <a:extLst>
              <a:ext uri="{FF2B5EF4-FFF2-40B4-BE49-F238E27FC236}">
                <a16:creationId xmlns:a16="http://schemas.microsoft.com/office/drawing/2014/main" xmlns="" id="{86C4A048-00FD-41CA-881B-AE2F69A0DB75}"/>
              </a:ext>
            </a:extLst>
          </p:cNvPr>
          <p:cNvSpPr/>
          <p:nvPr/>
        </p:nvSpPr>
        <p:spPr>
          <a:xfrm>
            <a:off x="5777304" y="9505554"/>
            <a:ext cx="79507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유료 재화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8945D31B-A50B-4178-9389-EE4A202EB32F}"/>
              </a:ext>
            </a:extLst>
          </p:cNvPr>
          <p:cNvSpPr/>
          <p:nvPr/>
        </p:nvSpPr>
        <p:spPr>
          <a:xfrm>
            <a:off x="5089158" y="10815873"/>
            <a:ext cx="305688" cy="27663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FE1FE1F0-5F8A-481E-8B40-0D15C19FE38F}"/>
              </a:ext>
            </a:extLst>
          </p:cNvPr>
          <p:cNvSpPr/>
          <p:nvPr/>
        </p:nvSpPr>
        <p:spPr>
          <a:xfrm>
            <a:off x="4895345" y="10187863"/>
            <a:ext cx="384980" cy="2049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23A3A64A-E3BA-4FD0-8CE0-93AD31788697}"/>
              </a:ext>
            </a:extLst>
          </p:cNvPr>
          <p:cNvSpPr/>
          <p:nvPr/>
        </p:nvSpPr>
        <p:spPr>
          <a:xfrm>
            <a:off x="6867585" y="10194561"/>
            <a:ext cx="156902" cy="14542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739174B0-1CF0-493C-9296-819BF93FA664}"/>
              </a:ext>
            </a:extLst>
          </p:cNvPr>
          <p:cNvSpPr/>
          <p:nvPr/>
        </p:nvSpPr>
        <p:spPr>
          <a:xfrm>
            <a:off x="6478034" y="10748368"/>
            <a:ext cx="569313" cy="5276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F0EECE0D-52C1-4E35-9B0A-9C16D53B52FF}"/>
              </a:ext>
            </a:extLst>
          </p:cNvPr>
          <p:cNvSpPr/>
          <p:nvPr/>
        </p:nvSpPr>
        <p:spPr>
          <a:xfrm>
            <a:off x="5346532" y="11574790"/>
            <a:ext cx="1140101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관련 조작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생성</a:t>
            </a:r>
          </a:p>
        </p:txBody>
      </p:sp>
      <p:cxnSp>
        <p:nvCxnSpPr>
          <p:cNvPr id="72" name="직선 화살표 연결선 30">
            <a:extLst>
              <a:ext uri="{FF2B5EF4-FFF2-40B4-BE49-F238E27FC236}">
                <a16:creationId xmlns:a16="http://schemas.microsoft.com/office/drawing/2014/main" xmlns="" id="{FAF934F9-8955-4602-B9A9-38C698B02F8E}"/>
              </a:ext>
            </a:extLst>
          </p:cNvPr>
          <p:cNvCxnSpPr>
            <a:cxnSpLocks/>
            <a:stCxn id="58" idx="2"/>
            <a:endCxn id="71" idx="0"/>
          </p:cNvCxnSpPr>
          <p:nvPr/>
        </p:nvCxnSpPr>
        <p:spPr>
          <a:xfrm rot="16200000" flipH="1">
            <a:off x="5338151" y="10996357"/>
            <a:ext cx="482283" cy="67458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30">
            <a:extLst>
              <a:ext uri="{FF2B5EF4-FFF2-40B4-BE49-F238E27FC236}">
                <a16:creationId xmlns:a16="http://schemas.microsoft.com/office/drawing/2014/main" xmlns="" id="{35C8E233-362C-4007-80F0-E26430B79CA4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 rot="5400000">
            <a:off x="6190259" y="11002358"/>
            <a:ext cx="298756" cy="846108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30">
            <a:extLst>
              <a:ext uri="{FF2B5EF4-FFF2-40B4-BE49-F238E27FC236}">
                <a16:creationId xmlns:a16="http://schemas.microsoft.com/office/drawing/2014/main" xmlns="" id="{4EA4AEC7-3495-4E83-9E3A-02E617281F55}"/>
              </a:ext>
            </a:extLst>
          </p:cNvPr>
          <p:cNvCxnSpPr>
            <a:cxnSpLocks/>
            <a:stCxn id="60" idx="1"/>
            <a:endCxn id="71" idx="0"/>
          </p:cNvCxnSpPr>
          <p:nvPr/>
        </p:nvCxnSpPr>
        <p:spPr>
          <a:xfrm rot="10800000" flipV="1">
            <a:off x="5916583" y="10267272"/>
            <a:ext cx="951002" cy="130751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30">
            <a:extLst>
              <a:ext uri="{FF2B5EF4-FFF2-40B4-BE49-F238E27FC236}">
                <a16:creationId xmlns:a16="http://schemas.microsoft.com/office/drawing/2014/main" xmlns="" id="{E8736DA3-C9F3-46A6-BCC9-F355F743EBF4}"/>
              </a:ext>
            </a:extLst>
          </p:cNvPr>
          <p:cNvCxnSpPr>
            <a:cxnSpLocks/>
            <a:stCxn id="59" idx="3"/>
            <a:endCxn id="71" idx="0"/>
          </p:cNvCxnSpPr>
          <p:nvPr/>
        </p:nvCxnSpPr>
        <p:spPr>
          <a:xfrm>
            <a:off x="5280325" y="10290343"/>
            <a:ext cx="636258" cy="128444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62842D1F-1C16-4735-816C-7EAF06FBC08F}"/>
              </a:ext>
            </a:extLst>
          </p:cNvPr>
          <p:cNvSpPr/>
          <p:nvPr/>
        </p:nvSpPr>
        <p:spPr>
          <a:xfrm>
            <a:off x="7605283" y="9251085"/>
            <a:ext cx="2627415" cy="1752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씬</a:t>
            </a:r>
          </a:p>
        </p:txBody>
      </p:sp>
      <p:cxnSp>
        <p:nvCxnSpPr>
          <p:cNvPr id="82" name="직선 화살표 연결선 30">
            <a:extLst>
              <a:ext uri="{FF2B5EF4-FFF2-40B4-BE49-F238E27FC236}">
                <a16:creationId xmlns:a16="http://schemas.microsoft.com/office/drawing/2014/main" xmlns="" id="{46A192F3-5CDD-451C-9189-BB46FC2C6E21}"/>
              </a:ext>
            </a:extLst>
          </p:cNvPr>
          <p:cNvCxnSpPr>
            <a:cxnSpLocks/>
            <a:stCxn id="100" idx="3"/>
            <a:endCxn id="21" idx="1"/>
          </p:cNvCxnSpPr>
          <p:nvPr/>
        </p:nvCxnSpPr>
        <p:spPr>
          <a:xfrm flipV="1">
            <a:off x="6925672" y="8198142"/>
            <a:ext cx="664646" cy="75505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30">
            <a:extLst>
              <a:ext uri="{FF2B5EF4-FFF2-40B4-BE49-F238E27FC236}">
                <a16:creationId xmlns:a16="http://schemas.microsoft.com/office/drawing/2014/main" xmlns="" id="{955200C0-1695-4766-B775-E0E79AFA5DD2}"/>
              </a:ext>
            </a:extLst>
          </p:cNvPr>
          <p:cNvCxnSpPr>
            <a:cxnSpLocks/>
            <a:stCxn id="66" idx="2"/>
            <a:endCxn id="23" idx="0"/>
          </p:cNvCxnSpPr>
          <p:nvPr/>
        </p:nvCxnSpPr>
        <p:spPr>
          <a:xfrm rot="16200000" flipH="1">
            <a:off x="10288169" y="7636745"/>
            <a:ext cx="362263" cy="284499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35AE900D-E6F1-46BB-98C5-1DC4F6990874}"/>
              </a:ext>
            </a:extLst>
          </p:cNvPr>
          <p:cNvSpPr/>
          <p:nvPr/>
        </p:nvSpPr>
        <p:spPr>
          <a:xfrm>
            <a:off x="10348542" y="10578238"/>
            <a:ext cx="2758226" cy="15679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정보 전달 씬</a:t>
            </a:r>
          </a:p>
        </p:txBody>
      </p:sp>
      <p:cxnSp>
        <p:nvCxnSpPr>
          <p:cNvPr id="92" name="직선 화살표 연결선 30">
            <a:extLst>
              <a:ext uri="{FF2B5EF4-FFF2-40B4-BE49-F238E27FC236}">
                <a16:creationId xmlns:a16="http://schemas.microsoft.com/office/drawing/2014/main" xmlns="" id="{A912FC7E-6F1A-45F0-BCD6-07E5EB3739A3}"/>
              </a:ext>
            </a:extLst>
          </p:cNvPr>
          <p:cNvCxnSpPr>
            <a:cxnSpLocks/>
            <a:stCxn id="22" idx="3"/>
            <a:endCxn id="80" idx="1"/>
          </p:cNvCxnSpPr>
          <p:nvPr/>
        </p:nvCxnSpPr>
        <p:spPr>
          <a:xfrm flipV="1">
            <a:off x="7362356" y="10127419"/>
            <a:ext cx="242927" cy="6390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30">
            <a:extLst>
              <a:ext uri="{FF2B5EF4-FFF2-40B4-BE49-F238E27FC236}">
                <a16:creationId xmlns:a16="http://schemas.microsoft.com/office/drawing/2014/main" xmlns="" id="{BE9C3B75-3A4F-4BE0-8F93-2375044C0722}"/>
              </a:ext>
            </a:extLst>
          </p:cNvPr>
          <p:cNvCxnSpPr>
            <a:cxnSpLocks/>
            <a:stCxn id="87" idx="2"/>
            <a:endCxn id="22" idx="2"/>
          </p:cNvCxnSpPr>
          <p:nvPr/>
        </p:nvCxnSpPr>
        <p:spPr>
          <a:xfrm rot="5400000" flipH="1">
            <a:off x="8151824" y="8570390"/>
            <a:ext cx="122886" cy="7028776"/>
          </a:xfrm>
          <a:prstGeom prst="bentConnector3">
            <a:avLst>
              <a:gd name="adj1" fmla="val -18602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16AE9805-190B-416C-B155-14E974BCEEE2}"/>
              </a:ext>
            </a:extLst>
          </p:cNvPr>
          <p:cNvSpPr/>
          <p:nvPr/>
        </p:nvSpPr>
        <p:spPr>
          <a:xfrm>
            <a:off x="4829340" y="9233078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xmlns="" id="{98BB092D-8B1F-41CD-9A71-F746A0051573}"/>
              </a:ext>
            </a:extLst>
          </p:cNvPr>
          <p:cNvSpPr/>
          <p:nvPr/>
        </p:nvSpPr>
        <p:spPr>
          <a:xfrm>
            <a:off x="4041437" y="10741469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xmlns="" id="{CDF8BC1A-8669-49B9-80A7-95C9F1AFF585}"/>
              </a:ext>
            </a:extLst>
          </p:cNvPr>
          <p:cNvSpPr/>
          <p:nvPr/>
        </p:nvSpPr>
        <p:spPr>
          <a:xfrm>
            <a:off x="4026921" y="1181230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화살표 연결선 30">
            <a:extLst>
              <a:ext uri="{FF2B5EF4-FFF2-40B4-BE49-F238E27FC236}">
                <a16:creationId xmlns:a16="http://schemas.microsoft.com/office/drawing/2014/main" xmlns="" id="{F5053244-CBB9-4C82-9371-31C88940A6BC}"/>
              </a:ext>
            </a:extLst>
          </p:cNvPr>
          <p:cNvCxnSpPr>
            <a:cxnSpLocks/>
            <a:stCxn id="102" idx="2"/>
          </p:cNvCxnSpPr>
          <p:nvPr/>
        </p:nvCxnSpPr>
        <p:spPr>
          <a:xfrm rot="5400000">
            <a:off x="4294482" y="9390284"/>
            <a:ext cx="609552" cy="632985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30">
            <a:extLst>
              <a:ext uri="{FF2B5EF4-FFF2-40B4-BE49-F238E27FC236}">
                <a16:creationId xmlns:a16="http://schemas.microsoft.com/office/drawing/2014/main" xmlns="" id="{1590B498-657F-4D74-9385-382CEFF9D551}"/>
              </a:ext>
            </a:extLst>
          </p:cNvPr>
          <p:cNvCxnSpPr>
            <a:cxnSpLocks/>
            <a:stCxn id="106" idx="3"/>
            <a:endCxn id="84" idx="3"/>
          </p:cNvCxnSpPr>
          <p:nvPr/>
        </p:nvCxnSpPr>
        <p:spPr>
          <a:xfrm>
            <a:off x="4214257" y="10825930"/>
            <a:ext cx="79922" cy="669284"/>
          </a:xfrm>
          <a:prstGeom prst="bentConnector3">
            <a:avLst>
              <a:gd name="adj1" fmla="val 224126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30">
            <a:extLst>
              <a:ext uri="{FF2B5EF4-FFF2-40B4-BE49-F238E27FC236}">
                <a16:creationId xmlns:a16="http://schemas.microsoft.com/office/drawing/2014/main" xmlns="" id="{C6D6FDA9-91CB-4ED9-A653-72C6A655E8D9}"/>
              </a:ext>
            </a:extLst>
          </p:cNvPr>
          <p:cNvCxnSpPr>
            <a:cxnSpLocks/>
            <a:stCxn id="107" idx="3"/>
            <a:endCxn id="86" idx="1"/>
          </p:cNvCxnSpPr>
          <p:nvPr/>
        </p:nvCxnSpPr>
        <p:spPr>
          <a:xfrm flipV="1">
            <a:off x="4199741" y="10734253"/>
            <a:ext cx="632985" cy="1162513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xmlns="" id="{EEE5A30C-F6DC-40A3-9A74-006D3BF839E8}"/>
              </a:ext>
            </a:extLst>
          </p:cNvPr>
          <p:cNvSpPr/>
          <p:nvPr/>
        </p:nvSpPr>
        <p:spPr>
          <a:xfrm>
            <a:off x="2305744" y="1178895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xmlns="" id="{D71D89AA-F18B-43AE-B34C-A27AF17BC325}"/>
              </a:ext>
            </a:extLst>
          </p:cNvPr>
          <p:cNvSpPr/>
          <p:nvPr/>
        </p:nvSpPr>
        <p:spPr>
          <a:xfrm>
            <a:off x="2338620" y="10769661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화살표 연결선 30">
            <a:extLst>
              <a:ext uri="{FF2B5EF4-FFF2-40B4-BE49-F238E27FC236}">
                <a16:creationId xmlns:a16="http://schemas.microsoft.com/office/drawing/2014/main" xmlns="" id="{060EFE6A-2A2B-4F8B-A183-B22097F13705}"/>
              </a:ext>
            </a:extLst>
          </p:cNvPr>
          <p:cNvCxnSpPr>
            <a:cxnSpLocks/>
            <a:stCxn id="120" idx="1"/>
            <a:endCxn id="90" idx="1"/>
          </p:cNvCxnSpPr>
          <p:nvPr/>
        </p:nvCxnSpPr>
        <p:spPr>
          <a:xfrm rot="10800000">
            <a:off x="2249986" y="10430553"/>
            <a:ext cx="55758" cy="1442859"/>
          </a:xfrm>
          <a:prstGeom prst="bentConnector3">
            <a:avLst>
              <a:gd name="adj1" fmla="val 441655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30">
            <a:extLst>
              <a:ext uri="{FF2B5EF4-FFF2-40B4-BE49-F238E27FC236}">
                <a16:creationId xmlns:a16="http://schemas.microsoft.com/office/drawing/2014/main" xmlns="" id="{5E2E4F80-9B36-4520-B91C-5B9E4785EA7F}"/>
              </a:ext>
            </a:extLst>
          </p:cNvPr>
          <p:cNvCxnSpPr>
            <a:cxnSpLocks/>
            <a:stCxn id="121" idx="1"/>
            <a:endCxn id="11" idx="1"/>
          </p:cNvCxnSpPr>
          <p:nvPr/>
        </p:nvCxnSpPr>
        <p:spPr>
          <a:xfrm rot="10800000" flipH="1">
            <a:off x="2338619" y="9116386"/>
            <a:ext cx="557645" cy="1737737"/>
          </a:xfrm>
          <a:prstGeom prst="bentConnector3">
            <a:avLst>
              <a:gd name="adj1" fmla="val -40994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30">
            <a:extLst>
              <a:ext uri="{FF2B5EF4-FFF2-40B4-BE49-F238E27FC236}">
                <a16:creationId xmlns:a16="http://schemas.microsoft.com/office/drawing/2014/main" xmlns="" id="{CFEE187B-3052-430C-9875-0D421FBE9E63}"/>
              </a:ext>
            </a:extLst>
          </p:cNvPr>
          <p:cNvCxnSpPr>
            <a:cxnSpLocks/>
            <a:stCxn id="80" idx="2"/>
            <a:endCxn id="87" idx="1"/>
          </p:cNvCxnSpPr>
          <p:nvPr/>
        </p:nvCxnSpPr>
        <p:spPr>
          <a:xfrm rot="16200000" flipH="1">
            <a:off x="9454528" y="10468215"/>
            <a:ext cx="358477" cy="142955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30">
            <a:extLst>
              <a:ext uri="{FF2B5EF4-FFF2-40B4-BE49-F238E27FC236}">
                <a16:creationId xmlns:a16="http://schemas.microsoft.com/office/drawing/2014/main" xmlns="" id="{658F5274-50DD-4371-9A05-DFC4E2565A7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10232701" y="9875153"/>
            <a:ext cx="395447" cy="22773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2" name="그림 231">
            <a:extLst>
              <a:ext uri="{FF2B5EF4-FFF2-40B4-BE49-F238E27FC236}">
                <a16:creationId xmlns:a16="http://schemas.microsoft.com/office/drawing/2014/main" xmlns="" id="{19ECD300-521C-4A11-99A4-079E6D4FCDC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734"/>
          <a:stretch/>
        </p:blipFill>
        <p:spPr>
          <a:xfrm>
            <a:off x="10924758" y="9504278"/>
            <a:ext cx="1960897" cy="975003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xmlns="" id="{E44C4092-D44D-449E-9D1F-65E9410F98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510"/>
          <a:stretch/>
        </p:blipFill>
        <p:spPr>
          <a:xfrm>
            <a:off x="7675877" y="9682161"/>
            <a:ext cx="2501037" cy="1253786"/>
          </a:xfrm>
          <a:prstGeom prst="rect">
            <a:avLst/>
          </a:prstGeom>
        </p:spPr>
      </p:pic>
      <p:sp>
        <p:nvSpPr>
          <p:cNvPr id="244" name="직사각형 243">
            <a:extLst>
              <a:ext uri="{FF2B5EF4-FFF2-40B4-BE49-F238E27FC236}">
                <a16:creationId xmlns:a16="http://schemas.microsoft.com/office/drawing/2014/main" xmlns="" id="{B5224C43-AD41-4617-AF5B-9D59FDC909AC}"/>
              </a:ext>
            </a:extLst>
          </p:cNvPr>
          <p:cNvSpPr/>
          <p:nvPr/>
        </p:nvSpPr>
        <p:spPr>
          <a:xfrm>
            <a:off x="7711312" y="9330432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xmlns="" id="{13FCD597-D138-4B7B-AA88-48DFD4CFE1FB}"/>
              </a:ext>
            </a:extLst>
          </p:cNvPr>
          <p:cNvSpPr/>
          <p:nvPr/>
        </p:nvSpPr>
        <p:spPr>
          <a:xfrm>
            <a:off x="2061377" y="8424471"/>
            <a:ext cx="788086" cy="330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52" name="그림 251">
            <a:extLst>
              <a:ext uri="{FF2B5EF4-FFF2-40B4-BE49-F238E27FC236}">
                <a16:creationId xmlns:a16="http://schemas.microsoft.com/office/drawing/2014/main" xmlns="" id="{0979EA8F-0FCF-4551-B6CA-327A025881D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83" t="38789" b="38649"/>
          <a:stretch/>
        </p:blipFill>
        <p:spPr>
          <a:xfrm>
            <a:off x="10558587" y="10904342"/>
            <a:ext cx="2343680" cy="1173572"/>
          </a:xfrm>
          <a:prstGeom prst="rect">
            <a:avLst/>
          </a:prstGeom>
        </p:spPr>
      </p:pic>
      <p:sp>
        <p:nvSpPr>
          <p:cNvPr id="257" name="직사각형 256">
            <a:extLst>
              <a:ext uri="{FF2B5EF4-FFF2-40B4-BE49-F238E27FC236}">
                <a16:creationId xmlns:a16="http://schemas.microsoft.com/office/drawing/2014/main" xmlns="" id="{B5A47467-7551-4E86-8953-CF09320A676C}"/>
              </a:ext>
            </a:extLst>
          </p:cNvPr>
          <p:cNvSpPr/>
          <p:nvPr/>
        </p:nvSpPr>
        <p:spPr>
          <a:xfrm>
            <a:off x="10463619" y="1061713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보상 화면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xmlns="" id="{E98CA48B-F04C-4757-9217-0C76B7FF6F3E}"/>
              </a:ext>
            </a:extLst>
          </p:cNvPr>
          <p:cNvSpPr/>
          <p:nvPr/>
        </p:nvSpPr>
        <p:spPr>
          <a:xfrm>
            <a:off x="10660139" y="9247252"/>
            <a:ext cx="141329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캐릭터 선택 화면</a:t>
            </a:r>
          </a:p>
        </p:txBody>
      </p:sp>
      <p:sp>
        <p:nvSpPr>
          <p:cNvPr id="270" name="모서리가 둥근 직사각형 20">
            <a:extLst>
              <a:ext uri="{FF2B5EF4-FFF2-40B4-BE49-F238E27FC236}">
                <a16:creationId xmlns:a16="http://schemas.microsoft.com/office/drawing/2014/main" xmlns="" id="{5F2CB42A-E3AF-47CB-A39E-C49A5C8028FE}"/>
              </a:ext>
            </a:extLst>
          </p:cNvPr>
          <p:cNvSpPr/>
          <p:nvPr/>
        </p:nvSpPr>
        <p:spPr>
          <a:xfrm>
            <a:off x="2248680" y="10136204"/>
            <a:ext cx="552459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71" name="모서리가 둥근 직사각형 20">
            <a:extLst>
              <a:ext uri="{FF2B5EF4-FFF2-40B4-BE49-F238E27FC236}">
                <a16:creationId xmlns:a16="http://schemas.microsoft.com/office/drawing/2014/main" xmlns="" id="{B47FE533-80DF-4ADF-8E11-FD4C1EDA08EE}"/>
              </a:ext>
            </a:extLst>
          </p:cNvPr>
          <p:cNvSpPr/>
          <p:nvPr/>
        </p:nvSpPr>
        <p:spPr>
          <a:xfrm>
            <a:off x="3752142" y="10136204"/>
            <a:ext cx="534064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245BC069-ACF4-431B-97E6-7FC84EDEF56A}"/>
              </a:ext>
            </a:extLst>
          </p:cNvPr>
          <p:cNvSpPr/>
          <p:nvPr/>
        </p:nvSpPr>
        <p:spPr>
          <a:xfrm>
            <a:off x="9774376" y="9949997"/>
            <a:ext cx="420809" cy="3900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모서리가 둥근 직사각형 20">
            <a:extLst>
              <a:ext uri="{FF2B5EF4-FFF2-40B4-BE49-F238E27FC236}">
                <a16:creationId xmlns:a16="http://schemas.microsoft.com/office/drawing/2014/main" xmlns="" id="{29E0BE90-DBC1-4A14-BD40-1A432D5A46A5}"/>
              </a:ext>
            </a:extLst>
          </p:cNvPr>
          <p:cNvSpPr/>
          <p:nvPr/>
        </p:nvSpPr>
        <p:spPr>
          <a:xfrm>
            <a:off x="5014580" y="4403143"/>
            <a:ext cx="1515764" cy="132323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 정지 팝업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5759FC6B-357A-40DE-B2A4-AB7BA63977C4}"/>
              </a:ext>
            </a:extLst>
          </p:cNvPr>
          <p:cNvSpPr/>
          <p:nvPr/>
        </p:nvSpPr>
        <p:spPr>
          <a:xfrm>
            <a:off x="3451877" y="1212209"/>
            <a:ext cx="1196858" cy="3388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DB02E62E-32AD-48B8-8265-14EF57EC1900}"/>
              </a:ext>
            </a:extLst>
          </p:cNvPr>
          <p:cNvSpPr/>
          <p:nvPr/>
        </p:nvSpPr>
        <p:spPr>
          <a:xfrm>
            <a:off x="2731117" y="1736059"/>
            <a:ext cx="2638378" cy="10682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씬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xmlns="" id="{EC126791-B05F-4162-A37C-4AE2EDD1F315}"/>
              </a:ext>
            </a:extLst>
          </p:cNvPr>
          <p:cNvCxnSpPr>
            <a:cxnSpLocks/>
            <a:stCxn id="20" idx="2"/>
            <a:endCxn id="98" idx="0"/>
          </p:cNvCxnSpPr>
          <p:nvPr/>
        </p:nvCxnSpPr>
        <p:spPr>
          <a:xfrm>
            <a:off x="4050306" y="1551045"/>
            <a:ext cx="0" cy="1850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2F25D05A-1A3D-4560-B19B-5858E953179E}"/>
              </a:ext>
            </a:extLst>
          </p:cNvPr>
          <p:cNvSpPr/>
          <p:nvPr/>
        </p:nvSpPr>
        <p:spPr>
          <a:xfrm>
            <a:off x="4114125" y="1982407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환경설정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24B050EF-8948-4F12-A606-17C640B2E0D6}"/>
              </a:ext>
            </a:extLst>
          </p:cNvPr>
          <p:cNvSpPr/>
          <p:nvPr/>
        </p:nvSpPr>
        <p:spPr>
          <a:xfrm>
            <a:off x="2831665" y="1984432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데이터 백업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677CC582-3AA1-46FD-B12A-72D2D60A2975}"/>
              </a:ext>
            </a:extLst>
          </p:cNvPr>
          <p:cNvSpPr/>
          <p:nvPr/>
        </p:nvSpPr>
        <p:spPr>
          <a:xfrm>
            <a:off x="2720836" y="3073106"/>
            <a:ext cx="2658940" cy="10440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117" name="모서리가 둥근 직사각형 20">
            <a:extLst>
              <a:ext uri="{FF2B5EF4-FFF2-40B4-BE49-F238E27FC236}">
                <a16:creationId xmlns:a16="http://schemas.microsoft.com/office/drawing/2014/main" xmlns="" id="{83265CF4-B030-4EDE-B880-78B2E4EDC5CF}"/>
              </a:ext>
            </a:extLst>
          </p:cNvPr>
          <p:cNvSpPr/>
          <p:nvPr/>
        </p:nvSpPr>
        <p:spPr>
          <a:xfrm>
            <a:off x="2782494" y="3319874"/>
            <a:ext cx="1191069" cy="3138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xmlns="" id="{21E54E1E-FF9E-4506-803B-996C3DB0DD93}"/>
              </a:ext>
            </a:extLst>
          </p:cNvPr>
          <p:cNvCxnSpPr>
            <a:cxnSpLocks/>
            <a:stCxn id="285" idx="2"/>
            <a:endCxn id="115" idx="0"/>
          </p:cNvCxnSpPr>
          <p:nvPr/>
        </p:nvCxnSpPr>
        <p:spPr>
          <a:xfrm flipH="1">
            <a:off x="4050306" y="2727948"/>
            <a:ext cx="1" cy="3451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CADF5A22-E295-4812-8548-58AED0C4235A}"/>
              </a:ext>
            </a:extLst>
          </p:cNvPr>
          <p:cNvSpPr/>
          <p:nvPr/>
        </p:nvSpPr>
        <p:spPr>
          <a:xfrm>
            <a:off x="3364992" y="4540194"/>
            <a:ext cx="1370628" cy="6876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74B04B7E-C26A-41CB-A17E-1F95508CC18A}"/>
              </a:ext>
            </a:extLst>
          </p:cNvPr>
          <p:cNvSpPr/>
          <p:nvPr/>
        </p:nvSpPr>
        <p:spPr>
          <a:xfrm>
            <a:off x="4129758" y="331136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뒤로 가기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xmlns="" id="{336FF82B-49F4-47C8-8CD1-6DF9949FF5DB}"/>
              </a:ext>
            </a:extLst>
          </p:cNvPr>
          <p:cNvCxnSpPr>
            <a:cxnSpLocks/>
            <a:stCxn id="123" idx="3"/>
            <a:endCxn id="98" idx="3"/>
          </p:cNvCxnSpPr>
          <p:nvPr/>
        </p:nvCxnSpPr>
        <p:spPr>
          <a:xfrm flipV="1">
            <a:off x="5311671" y="2270205"/>
            <a:ext cx="57824" cy="1209042"/>
          </a:xfrm>
          <a:prstGeom prst="bentConnector3">
            <a:avLst>
              <a:gd name="adj1" fmla="val 49533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xmlns="" id="{1285506F-F8FD-4073-8A9D-9F97E87AFFB1}"/>
              </a:ext>
            </a:extLst>
          </p:cNvPr>
          <p:cNvCxnSpPr>
            <a:cxnSpLocks/>
            <a:stCxn id="435" idx="2"/>
            <a:endCxn id="119" idx="0"/>
          </p:cNvCxnSpPr>
          <p:nvPr/>
        </p:nvCxnSpPr>
        <p:spPr>
          <a:xfrm flipH="1">
            <a:off x="4050306" y="4065824"/>
            <a:ext cx="1" cy="474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xmlns="" id="{A14E994A-3E02-48C1-9A36-E9F334301578}"/>
              </a:ext>
            </a:extLst>
          </p:cNvPr>
          <p:cNvSpPr/>
          <p:nvPr/>
        </p:nvSpPr>
        <p:spPr>
          <a:xfrm>
            <a:off x="3364992" y="5568931"/>
            <a:ext cx="1370628" cy="6794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xmlns="" id="{22D6AC93-7542-4FF1-B9B7-5179DB66DB77}"/>
              </a:ext>
            </a:extLst>
          </p:cNvPr>
          <p:cNvCxnSpPr>
            <a:cxnSpLocks/>
            <a:stCxn id="119" idx="2"/>
            <a:endCxn id="144" idx="0"/>
          </p:cNvCxnSpPr>
          <p:nvPr/>
        </p:nvCxnSpPr>
        <p:spPr>
          <a:xfrm>
            <a:off x="4050306" y="5227828"/>
            <a:ext cx="0" cy="3411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xmlns="" id="{45EEDA95-919D-4654-91AD-28D14E7CFE40}"/>
              </a:ext>
            </a:extLst>
          </p:cNvPr>
          <p:cNvSpPr/>
          <p:nvPr/>
        </p:nvSpPr>
        <p:spPr>
          <a:xfrm>
            <a:off x="3459350" y="4838889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 정지</a:t>
            </a:r>
          </a:p>
        </p:txBody>
      </p:sp>
      <p:sp>
        <p:nvSpPr>
          <p:cNvPr id="163" name="모서리가 둥근 직사각형 20">
            <a:extLst>
              <a:ext uri="{FF2B5EF4-FFF2-40B4-BE49-F238E27FC236}">
                <a16:creationId xmlns:a16="http://schemas.microsoft.com/office/drawing/2014/main" xmlns="" id="{FF7627E0-A243-40EC-B80E-EDB75625CFC5}"/>
              </a:ext>
            </a:extLst>
          </p:cNvPr>
          <p:cNvSpPr/>
          <p:nvPr/>
        </p:nvSpPr>
        <p:spPr>
          <a:xfrm>
            <a:off x="6092613" y="3608918"/>
            <a:ext cx="1191069" cy="3138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팝업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4" name="모서리가 둥근 직사각형 20">
            <a:extLst>
              <a:ext uri="{FF2B5EF4-FFF2-40B4-BE49-F238E27FC236}">
                <a16:creationId xmlns:a16="http://schemas.microsoft.com/office/drawing/2014/main" xmlns="" id="{048E5B42-8F76-4CDD-A2F4-825719369312}"/>
              </a:ext>
            </a:extLst>
          </p:cNvPr>
          <p:cNvSpPr/>
          <p:nvPr/>
        </p:nvSpPr>
        <p:spPr>
          <a:xfrm>
            <a:off x="7319401" y="5241968"/>
            <a:ext cx="1346571" cy="111523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설정 팝업</a:t>
            </a: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xmlns="" id="{BA2E84E4-CC83-4C01-88E4-14670D900C99}"/>
              </a:ext>
            </a:extLst>
          </p:cNvPr>
          <p:cNvCxnSpPr>
            <a:cxnSpLocks/>
            <a:stCxn id="190" idx="3"/>
            <a:endCxn id="164" idx="1"/>
          </p:cNvCxnSpPr>
          <p:nvPr/>
        </p:nvCxnSpPr>
        <p:spPr>
          <a:xfrm>
            <a:off x="6382998" y="5429085"/>
            <a:ext cx="936403" cy="37050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24">
            <a:extLst>
              <a:ext uri="{FF2B5EF4-FFF2-40B4-BE49-F238E27FC236}">
                <a16:creationId xmlns:a16="http://schemas.microsoft.com/office/drawing/2014/main" xmlns="" id="{A7DBE526-880E-492E-ACA8-A5C7AA084DB9}"/>
              </a:ext>
            </a:extLst>
          </p:cNvPr>
          <p:cNvCxnSpPr>
            <a:cxnSpLocks/>
            <a:stCxn id="164" idx="0"/>
            <a:endCxn id="119" idx="0"/>
          </p:cNvCxnSpPr>
          <p:nvPr/>
        </p:nvCxnSpPr>
        <p:spPr>
          <a:xfrm rot="16200000" flipV="1">
            <a:off x="5670610" y="2919890"/>
            <a:ext cx="701774" cy="3942381"/>
          </a:xfrm>
          <a:prstGeom prst="bentConnector3">
            <a:avLst>
              <a:gd name="adj1" fmla="val 13257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24">
            <a:extLst>
              <a:ext uri="{FF2B5EF4-FFF2-40B4-BE49-F238E27FC236}">
                <a16:creationId xmlns:a16="http://schemas.microsoft.com/office/drawing/2014/main" xmlns="" id="{CE14B989-E385-47B7-B02F-99B689AB76F5}"/>
              </a:ext>
            </a:extLst>
          </p:cNvPr>
          <p:cNvCxnSpPr>
            <a:cxnSpLocks/>
            <a:stCxn id="191" idx="3"/>
            <a:endCxn id="163" idx="2"/>
          </p:cNvCxnSpPr>
          <p:nvPr/>
        </p:nvCxnSpPr>
        <p:spPr>
          <a:xfrm flipV="1">
            <a:off x="6382998" y="3922802"/>
            <a:ext cx="305150" cy="103720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24">
            <a:extLst>
              <a:ext uri="{FF2B5EF4-FFF2-40B4-BE49-F238E27FC236}">
                <a16:creationId xmlns:a16="http://schemas.microsoft.com/office/drawing/2014/main" xmlns="" id="{C0682998-7ADC-4850-992F-A1824BE0B9FD}"/>
              </a:ext>
            </a:extLst>
          </p:cNvPr>
          <p:cNvCxnSpPr>
            <a:cxnSpLocks/>
            <a:stCxn id="163" idx="0"/>
            <a:endCxn id="98" idx="3"/>
          </p:cNvCxnSpPr>
          <p:nvPr/>
        </p:nvCxnSpPr>
        <p:spPr>
          <a:xfrm rot="16200000" flipV="1">
            <a:off x="5359466" y="2280235"/>
            <a:ext cx="1338713" cy="131865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xmlns="" id="{D3040647-E55B-4B54-8495-2AB13AEC5D31}"/>
              </a:ext>
            </a:extLst>
          </p:cNvPr>
          <p:cNvSpPr/>
          <p:nvPr/>
        </p:nvSpPr>
        <p:spPr>
          <a:xfrm>
            <a:off x="3459350" y="5826936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다시 시작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xmlns="" id="{A86FD9AC-4E4D-4E4E-9E45-F81CAA56288A}"/>
              </a:ext>
            </a:extLst>
          </p:cNvPr>
          <p:cNvSpPr/>
          <p:nvPr/>
        </p:nvSpPr>
        <p:spPr>
          <a:xfrm>
            <a:off x="5201085" y="526120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 설정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xmlns="" id="{6CE37293-ED7A-4C44-96DA-1244E1F492F2}"/>
              </a:ext>
            </a:extLst>
          </p:cNvPr>
          <p:cNvSpPr/>
          <p:nvPr/>
        </p:nvSpPr>
        <p:spPr>
          <a:xfrm>
            <a:off x="5201085" y="479212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종료</a:t>
            </a:r>
          </a:p>
        </p:txBody>
      </p:sp>
      <p:cxnSp>
        <p:nvCxnSpPr>
          <p:cNvPr id="213" name="직선 화살표 연결선 164">
            <a:extLst>
              <a:ext uri="{FF2B5EF4-FFF2-40B4-BE49-F238E27FC236}">
                <a16:creationId xmlns:a16="http://schemas.microsoft.com/office/drawing/2014/main" xmlns="" id="{12DE169E-6413-4B62-AC78-CB6876069B4B}"/>
              </a:ext>
            </a:extLst>
          </p:cNvPr>
          <p:cNvCxnSpPr>
            <a:cxnSpLocks/>
            <a:stCxn id="110" idx="0"/>
            <a:endCxn id="239" idx="0"/>
          </p:cNvCxnSpPr>
          <p:nvPr/>
        </p:nvCxnSpPr>
        <p:spPr>
          <a:xfrm rot="5400000" flipH="1" flipV="1">
            <a:off x="6261076" y="-42223"/>
            <a:ext cx="468636" cy="3580624"/>
          </a:xfrm>
          <a:prstGeom prst="bentConnector3">
            <a:avLst>
              <a:gd name="adj1" fmla="val 14878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모서리가 둥근 직사각형 20">
            <a:extLst>
              <a:ext uri="{FF2B5EF4-FFF2-40B4-BE49-F238E27FC236}">
                <a16:creationId xmlns:a16="http://schemas.microsoft.com/office/drawing/2014/main" xmlns="" id="{3F8227B4-D5E7-4C46-AA60-7656FD1AF474}"/>
              </a:ext>
            </a:extLst>
          </p:cNvPr>
          <p:cNvSpPr/>
          <p:nvPr/>
        </p:nvSpPr>
        <p:spPr>
          <a:xfrm>
            <a:off x="7527824" y="1513771"/>
            <a:ext cx="1515764" cy="248111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팝업</a:t>
            </a:r>
          </a:p>
        </p:txBody>
      </p:sp>
      <p:cxnSp>
        <p:nvCxnSpPr>
          <p:cNvPr id="246" name="직선 화살표 연결선 164">
            <a:extLst>
              <a:ext uri="{FF2B5EF4-FFF2-40B4-BE49-F238E27FC236}">
                <a16:creationId xmlns:a16="http://schemas.microsoft.com/office/drawing/2014/main" xmlns="" id="{F9E0218D-B44B-445D-AD2E-BE7DBDC88616}"/>
              </a:ext>
            </a:extLst>
          </p:cNvPr>
          <p:cNvCxnSpPr>
            <a:cxnSpLocks/>
            <a:stCxn id="239" idx="1"/>
            <a:endCxn id="98" idx="3"/>
          </p:cNvCxnSpPr>
          <p:nvPr/>
        </p:nvCxnSpPr>
        <p:spPr>
          <a:xfrm rot="10800000">
            <a:off x="5369496" y="2270205"/>
            <a:ext cx="2158329" cy="484124"/>
          </a:xfrm>
          <a:prstGeom prst="bentConnector3">
            <a:avLst>
              <a:gd name="adj1" fmla="val 3840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직사각형 257">
            <a:extLst>
              <a:ext uri="{FF2B5EF4-FFF2-40B4-BE49-F238E27FC236}">
                <a16:creationId xmlns:a16="http://schemas.microsoft.com/office/drawing/2014/main" xmlns="" id="{FC4573FC-5222-465D-AB5F-94ED2A867052}"/>
              </a:ext>
            </a:extLst>
          </p:cNvPr>
          <p:cNvSpPr/>
          <p:nvPr/>
        </p:nvSpPr>
        <p:spPr>
          <a:xfrm>
            <a:off x="7690344" y="1839822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조이스틱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xmlns="" id="{247D412D-5419-49DA-A46C-7299BBE2953A}"/>
              </a:ext>
            </a:extLst>
          </p:cNvPr>
          <p:cNvSpPr/>
          <p:nvPr/>
        </p:nvSpPr>
        <p:spPr>
          <a:xfrm>
            <a:off x="7690344" y="225010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사운드</a:t>
            </a: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xmlns="" id="{2320EAC6-DFC2-485B-B59F-8A6809C3A6BA}"/>
              </a:ext>
            </a:extLst>
          </p:cNvPr>
          <p:cNvSpPr/>
          <p:nvPr/>
        </p:nvSpPr>
        <p:spPr>
          <a:xfrm>
            <a:off x="7690344" y="2660380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커스터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마이즈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xmlns="" id="{D9E6751B-4343-440A-B901-47F0E0559669}"/>
              </a:ext>
            </a:extLst>
          </p:cNvPr>
          <p:cNvSpPr/>
          <p:nvPr/>
        </p:nvSpPr>
        <p:spPr>
          <a:xfrm>
            <a:off x="7690344" y="3093735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로그아웃</a:t>
            </a: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xmlns="" id="{38ACB147-1539-404C-8A7A-130BE35F07C8}"/>
              </a:ext>
            </a:extLst>
          </p:cNvPr>
          <p:cNvSpPr/>
          <p:nvPr/>
        </p:nvSpPr>
        <p:spPr>
          <a:xfrm>
            <a:off x="7690344" y="349585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언어</a:t>
            </a: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xmlns="" id="{C006FE23-9834-4863-8ACF-D4C4C01E2F0E}"/>
              </a:ext>
            </a:extLst>
          </p:cNvPr>
          <p:cNvSpPr/>
          <p:nvPr/>
        </p:nvSpPr>
        <p:spPr>
          <a:xfrm>
            <a:off x="3459350" y="239218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게임시작</a:t>
            </a:r>
          </a:p>
        </p:txBody>
      </p:sp>
      <p:cxnSp>
        <p:nvCxnSpPr>
          <p:cNvPr id="356" name="직선 화살표 연결선 124">
            <a:extLst>
              <a:ext uri="{FF2B5EF4-FFF2-40B4-BE49-F238E27FC236}">
                <a16:creationId xmlns:a16="http://schemas.microsoft.com/office/drawing/2014/main" xmlns="" id="{53F28FE4-53B5-424D-A825-8B63F545C510}"/>
              </a:ext>
            </a:extLst>
          </p:cNvPr>
          <p:cNvCxnSpPr>
            <a:cxnSpLocks/>
            <a:stCxn id="547" idx="0"/>
            <a:endCxn id="115" idx="1"/>
          </p:cNvCxnSpPr>
          <p:nvPr/>
        </p:nvCxnSpPr>
        <p:spPr>
          <a:xfrm rot="16200000" flipV="1">
            <a:off x="2188546" y="4127416"/>
            <a:ext cx="1536151" cy="471569"/>
          </a:xfrm>
          <a:prstGeom prst="bentConnector4">
            <a:avLst>
              <a:gd name="adj1" fmla="val 33009"/>
              <a:gd name="adj2" fmla="val 1484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직사각형 369">
            <a:extLst>
              <a:ext uri="{FF2B5EF4-FFF2-40B4-BE49-F238E27FC236}">
                <a16:creationId xmlns:a16="http://schemas.microsoft.com/office/drawing/2014/main" xmlns="" id="{DD784E95-5602-4AD4-836A-1480379E56E3}"/>
              </a:ext>
            </a:extLst>
          </p:cNvPr>
          <p:cNvSpPr/>
          <p:nvPr/>
        </p:nvSpPr>
        <p:spPr>
          <a:xfrm>
            <a:off x="7396326" y="5561924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조작방식 변경</a:t>
            </a: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xmlns="" id="{A4EE5D8E-8144-428C-A6D4-F4C36CE9EFC5}"/>
              </a:ext>
            </a:extLst>
          </p:cNvPr>
          <p:cNvSpPr/>
          <p:nvPr/>
        </p:nvSpPr>
        <p:spPr>
          <a:xfrm>
            <a:off x="7396326" y="597220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소리조절</a:t>
            </a: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xmlns="" id="{8B317151-E997-46D8-B8FD-5121A301F47B}"/>
              </a:ext>
            </a:extLst>
          </p:cNvPr>
          <p:cNvSpPr/>
          <p:nvPr/>
        </p:nvSpPr>
        <p:spPr>
          <a:xfrm>
            <a:off x="3459350" y="3730057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 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</a:t>
            </a:r>
          </a:p>
        </p:txBody>
      </p:sp>
      <p:pic>
        <p:nvPicPr>
          <p:cNvPr id="417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xmlns="" id="{5465F2C6-A593-4A06-83D3-879EF1C1268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23"/>
          <a:stretch/>
        </p:blipFill>
        <p:spPr>
          <a:xfrm>
            <a:off x="9086389" y="1305743"/>
            <a:ext cx="2602274" cy="1300584"/>
          </a:xfrm>
          <a:prstGeom prst="rect">
            <a:avLst/>
          </a:prstGeom>
        </p:spPr>
      </p:pic>
      <p:pic>
        <p:nvPicPr>
          <p:cNvPr id="492" name="내용 개체 틀 81">
            <a:extLst>
              <a:ext uri="{FF2B5EF4-FFF2-40B4-BE49-F238E27FC236}">
                <a16:creationId xmlns:a16="http://schemas.microsoft.com/office/drawing/2014/main" xmlns="" id="{45B62450-E57A-4DFA-B1FC-654BC7D70D7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89" t="38119" b="38819"/>
          <a:stretch/>
        </p:blipFill>
        <p:spPr>
          <a:xfrm>
            <a:off x="377949" y="1708463"/>
            <a:ext cx="2210880" cy="1137276"/>
          </a:xfrm>
          <a:prstGeom prst="rect">
            <a:avLst/>
          </a:prstGeom>
        </p:spPr>
      </p:pic>
      <p:pic>
        <p:nvPicPr>
          <p:cNvPr id="493" name="그림 492">
            <a:extLst>
              <a:ext uri="{FF2B5EF4-FFF2-40B4-BE49-F238E27FC236}">
                <a16:creationId xmlns:a16="http://schemas.microsoft.com/office/drawing/2014/main" xmlns="" id="{7627E76C-44C9-44BE-AC44-27AF1E5DCA4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510"/>
          <a:stretch/>
        </p:blipFill>
        <p:spPr>
          <a:xfrm>
            <a:off x="352703" y="4725581"/>
            <a:ext cx="2605036" cy="1305920"/>
          </a:xfrm>
          <a:prstGeom prst="rect">
            <a:avLst/>
          </a:prstGeom>
        </p:spPr>
      </p:pic>
      <p:cxnSp>
        <p:nvCxnSpPr>
          <p:cNvPr id="496" name="직선 화살표 연결선 495">
            <a:extLst>
              <a:ext uri="{FF2B5EF4-FFF2-40B4-BE49-F238E27FC236}">
                <a16:creationId xmlns:a16="http://schemas.microsoft.com/office/drawing/2014/main" xmlns="" id="{DC88CDB1-6ED9-4206-9116-52015244663F}"/>
              </a:ext>
            </a:extLst>
          </p:cNvPr>
          <p:cNvCxnSpPr>
            <a:cxnSpLocks/>
            <a:stCxn id="119" idx="1"/>
            <a:endCxn id="493" idx="3"/>
          </p:cNvCxnSpPr>
          <p:nvPr/>
        </p:nvCxnSpPr>
        <p:spPr>
          <a:xfrm rot="10800000" flipV="1">
            <a:off x="2957740" y="4884011"/>
            <a:ext cx="407253" cy="49453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직선 화살표 연결선 495">
            <a:extLst>
              <a:ext uri="{FF2B5EF4-FFF2-40B4-BE49-F238E27FC236}">
                <a16:creationId xmlns:a16="http://schemas.microsoft.com/office/drawing/2014/main" xmlns="" id="{0B314180-58C7-4B0D-91F1-D014F08659BA}"/>
              </a:ext>
            </a:extLst>
          </p:cNvPr>
          <p:cNvCxnSpPr>
            <a:cxnSpLocks/>
            <a:endCxn id="119" idx="3"/>
          </p:cNvCxnSpPr>
          <p:nvPr/>
        </p:nvCxnSpPr>
        <p:spPr>
          <a:xfrm flipH="1">
            <a:off x="4735620" y="4873271"/>
            <a:ext cx="290389" cy="1074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9" name="그림 508">
            <a:extLst>
              <a:ext uri="{FF2B5EF4-FFF2-40B4-BE49-F238E27FC236}">
                <a16:creationId xmlns:a16="http://schemas.microsoft.com/office/drawing/2014/main" xmlns="" id="{29460E5B-00BB-4634-9BE9-D846D8973CC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83" t="38789" b="38649"/>
          <a:stretch/>
        </p:blipFill>
        <p:spPr>
          <a:xfrm>
            <a:off x="9188814" y="5097546"/>
            <a:ext cx="2549609" cy="1276688"/>
          </a:xfrm>
          <a:prstGeom prst="rect">
            <a:avLst/>
          </a:prstGeom>
        </p:spPr>
      </p:pic>
      <p:cxnSp>
        <p:nvCxnSpPr>
          <p:cNvPr id="510" name="직선 화살표 연결선 495">
            <a:extLst>
              <a:ext uri="{FF2B5EF4-FFF2-40B4-BE49-F238E27FC236}">
                <a16:creationId xmlns:a16="http://schemas.microsoft.com/office/drawing/2014/main" xmlns="" id="{6A37BCE4-19FD-4BD1-8D36-BD3E39571880}"/>
              </a:ext>
            </a:extLst>
          </p:cNvPr>
          <p:cNvCxnSpPr>
            <a:cxnSpLocks/>
            <a:stCxn id="509" idx="2"/>
            <a:endCxn id="144" idx="2"/>
          </p:cNvCxnSpPr>
          <p:nvPr/>
        </p:nvCxnSpPr>
        <p:spPr>
          <a:xfrm rot="5400000" flipH="1">
            <a:off x="7194049" y="3104665"/>
            <a:ext cx="125827" cy="6413313"/>
          </a:xfrm>
          <a:prstGeom prst="bentConnector3">
            <a:avLst>
              <a:gd name="adj1" fmla="val -181678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직선 화살표 연결선 495">
            <a:extLst>
              <a:ext uri="{FF2B5EF4-FFF2-40B4-BE49-F238E27FC236}">
                <a16:creationId xmlns:a16="http://schemas.microsoft.com/office/drawing/2014/main" xmlns="" id="{D9235A29-CAB0-4D6E-AE6C-1FABA76F75BD}"/>
              </a:ext>
            </a:extLst>
          </p:cNvPr>
          <p:cNvCxnSpPr>
            <a:cxnSpLocks/>
            <a:stCxn id="417" idx="2"/>
            <a:endCxn id="260" idx="3"/>
          </p:cNvCxnSpPr>
          <p:nvPr/>
        </p:nvCxnSpPr>
        <p:spPr>
          <a:xfrm rot="5400000">
            <a:off x="9518924" y="1959661"/>
            <a:ext cx="221937" cy="1515269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8" name="내용 개체 틀 29">
            <a:extLst>
              <a:ext uri="{FF2B5EF4-FFF2-40B4-BE49-F238E27FC236}">
                <a16:creationId xmlns:a16="http://schemas.microsoft.com/office/drawing/2014/main" xmlns="" id="{51110355-CEA0-4834-AACC-F8110C39D0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81" t="37966" b="37628"/>
          <a:stretch/>
        </p:blipFill>
        <p:spPr>
          <a:xfrm>
            <a:off x="9079616" y="3029190"/>
            <a:ext cx="2618658" cy="1419959"/>
          </a:xfrm>
          <a:prstGeom prst="rect">
            <a:avLst/>
          </a:prstGeom>
        </p:spPr>
      </p:pic>
      <p:cxnSp>
        <p:nvCxnSpPr>
          <p:cNvPr id="519" name="직선 화살표 연결선 495">
            <a:extLst>
              <a:ext uri="{FF2B5EF4-FFF2-40B4-BE49-F238E27FC236}">
                <a16:creationId xmlns:a16="http://schemas.microsoft.com/office/drawing/2014/main" xmlns="" id="{5E0A3250-50B8-4F94-9B5A-25DF7A286A60}"/>
              </a:ext>
            </a:extLst>
          </p:cNvPr>
          <p:cNvCxnSpPr>
            <a:cxnSpLocks/>
            <a:stCxn id="518" idx="2"/>
          </p:cNvCxnSpPr>
          <p:nvPr/>
        </p:nvCxnSpPr>
        <p:spPr>
          <a:xfrm rot="5400000">
            <a:off x="8250044" y="2729450"/>
            <a:ext cx="419202" cy="3858600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타원 546">
            <a:extLst>
              <a:ext uri="{FF2B5EF4-FFF2-40B4-BE49-F238E27FC236}">
                <a16:creationId xmlns:a16="http://schemas.microsoft.com/office/drawing/2014/main" xmlns="" id="{BB531558-1F07-4EEE-922E-C51FBD537FA9}"/>
              </a:ext>
            </a:extLst>
          </p:cNvPr>
          <p:cNvSpPr/>
          <p:nvPr/>
        </p:nvSpPr>
        <p:spPr>
          <a:xfrm>
            <a:off x="3169545" y="513127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0" name="연결선: 꺾임 549">
            <a:extLst>
              <a:ext uri="{FF2B5EF4-FFF2-40B4-BE49-F238E27FC236}">
                <a16:creationId xmlns:a16="http://schemas.microsoft.com/office/drawing/2014/main" xmlns="" id="{36B9099E-379F-46C1-9ED2-EC30DD1D7833}"/>
              </a:ext>
            </a:extLst>
          </p:cNvPr>
          <p:cNvCxnSpPr>
            <a:stCxn id="547" idx="4"/>
            <a:endCxn id="181" idx="1"/>
          </p:cNvCxnSpPr>
          <p:nvPr/>
        </p:nvCxnSpPr>
        <p:spPr>
          <a:xfrm rot="16200000" flipH="1">
            <a:off x="2916965" y="5452434"/>
            <a:ext cx="817825" cy="266945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495">
            <a:extLst>
              <a:ext uri="{FF2B5EF4-FFF2-40B4-BE49-F238E27FC236}">
                <a16:creationId xmlns:a16="http://schemas.microsoft.com/office/drawing/2014/main" xmlns="" id="{BB3D1AB2-8B0C-42AC-AB21-F5584F3164ED}"/>
              </a:ext>
            </a:extLst>
          </p:cNvPr>
          <p:cNvCxnSpPr>
            <a:cxnSpLocks/>
            <a:stCxn id="492" idx="2"/>
            <a:endCxn id="117" idx="1"/>
          </p:cNvCxnSpPr>
          <p:nvPr/>
        </p:nvCxnSpPr>
        <p:spPr>
          <a:xfrm rot="16200000" flipH="1">
            <a:off x="1817403" y="2511724"/>
            <a:ext cx="631077" cy="1299105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제목 3">
            <a:extLst>
              <a:ext uri="{FF2B5EF4-FFF2-40B4-BE49-F238E27FC236}">
                <a16:creationId xmlns:a16="http://schemas.microsoft.com/office/drawing/2014/main" xmlns="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씬 분석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149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xmlns="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xmlns="" val="2041133715"/>
              </p:ext>
            </p:extLst>
          </p:nvPr>
        </p:nvGraphicFramePr>
        <p:xfrm>
          <a:off x="6883879" y="1341896"/>
          <a:ext cx="4850923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85">
                  <a:extLst>
                    <a:ext uri="{9D8B030D-6E8A-4147-A177-3AD203B41FA5}">
                      <a16:colId xmlns:a16="http://schemas.microsoft.com/office/drawing/2014/main" xmlns="" val="1101265835"/>
                    </a:ext>
                  </a:extLst>
                </a:gridCol>
                <a:gridCol w="690250">
                  <a:extLst>
                    <a:ext uri="{9D8B030D-6E8A-4147-A177-3AD203B41FA5}">
                      <a16:colId xmlns:a16="http://schemas.microsoft.com/office/drawing/2014/main" xmlns="" val="2085689415"/>
                    </a:ext>
                  </a:extLst>
                </a:gridCol>
                <a:gridCol w="3713288">
                  <a:extLst>
                    <a:ext uri="{9D8B030D-6E8A-4147-A177-3AD203B41FA5}">
                      <a16:colId xmlns:a16="http://schemas.microsoft.com/office/drawing/2014/main" xmlns="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 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싱글 게임의 필수 요소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게임은 시작화면에서만 데이터를 백업할 수 있음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새로운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선택하는 대기화면으로 입장하는 버튼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기존 플레이 데이터가 있는 경우 해당 데이터를 삭제하고 새롭게 시작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마지막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최근에 진행중이던 게임의 정보를 남겨 두어 이후 게임을 실행시켰을 때 계속 게임을 진행 할 수 있도록 하기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세부 설정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커스터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마이즈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통해 진입이 가능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직접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옮겨 놓을 수 있도록 설정할 수 있는 화면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저장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초기화 할 수 있으며 가장 기본 상태로 복구 시키는 기능도 함께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449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간략한 게임의 진행 정보와 현재 위치한 방과 인접한 방의 정보를 전달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시 일시적으로 사라지고 전투가 종료되면 다시 출력되는 형태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1892990"/>
                  </a:ext>
                </a:extLst>
              </a:tr>
            </a:tbl>
          </a:graphicData>
        </a:graphic>
      </p:graphicFrame>
      <p:pic>
        <p:nvPicPr>
          <p:cNvPr id="15" name="그림 14" descr="측정기이(가) 표시된 사진&#10;&#10;자동 생성된 설명">
            <a:extLst>
              <a:ext uri="{FF2B5EF4-FFF2-40B4-BE49-F238E27FC236}">
                <a16:creationId xmlns:a16="http://schemas.microsoft.com/office/drawing/2014/main" xmlns="" id="{85C6F88A-6B2C-4BC8-8A77-0C01E246F9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589" t="77568" r="13653" b="3200"/>
          <a:stretch/>
        </p:blipFill>
        <p:spPr>
          <a:xfrm>
            <a:off x="385302" y="2885095"/>
            <a:ext cx="3170698" cy="426285"/>
          </a:xfrm>
          <a:prstGeom prst="rect">
            <a:avLst/>
          </a:prstGeom>
        </p:spPr>
      </p:pic>
      <p:pic>
        <p:nvPicPr>
          <p:cNvPr id="26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xmlns="" id="{ABBEF33D-BF62-49E2-B8CB-82E8699C53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23"/>
          <a:stretch/>
        </p:blipFill>
        <p:spPr>
          <a:xfrm>
            <a:off x="382815" y="3546621"/>
            <a:ext cx="4772325" cy="2392396"/>
          </a:xfrm>
          <a:prstGeom prst="rect">
            <a:avLst/>
          </a:prstGeom>
        </p:spPr>
      </p:pic>
      <p:pic>
        <p:nvPicPr>
          <p:cNvPr id="36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xmlns="" id="{92B1DE50-8AE0-4321-8685-A1854FF3D0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67" t="60577" r="17773"/>
          <a:stretch/>
        </p:blipFill>
        <p:spPr>
          <a:xfrm>
            <a:off x="385302" y="1789264"/>
            <a:ext cx="3168781" cy="761950"/>
          </a:xfrm>
        </p:spPr>
      </p:pic>
      <p:pic>
        <p:nvPicPr>
          <p:cNvPr id="41" name="내용 개체 틀 40">
            <a:extLst>
              <a:ext uri="{FF2B5EF4-FFF2-40B4-BE49-F238E27FC236}">
                <a16:creationId xmlns:a16="http://schemas.microsoft.com/office/drawing/2014/main" xmlns="" id="{5C1142E9-0C82-4242-A791-A328B0F9AFA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079" r="5510"/>
          <a:stretch/>
        </p:blipFill>
        <p:spPr>
          <a:xfrm>
            <a:off x="5401243" y="3541442"/>
            <a:ext cx="1288475" cy="2402002"/>
          </a:xfrm>
          <a:prstGeom prst="rect">
            <a:avLst/>
          </a:prstGeom>
        </p:spPr>
      </p:pic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1E9A6B97-0003-40BA-A2A8-2F85697A864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307"/>
          <a:stretch/>
        </p:blipFill>
        <p:spPr>
          <a:xfrm>
            <a:off x="3659272" y="1793255"/>
            <a:ext cx="3030446" cy="1515918"/>
          </a:xfrm>
          <a:prstGeom prst="rect">
            <a:avLst/>
          </a:prstGeom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xmlns="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상세 분석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835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내용 개체 틀 29">
            <a:extLst>
              <a:ext uri="{FF2B5EF4-FFF2-40B4-BE49-F238E27FC236}">
                <a16:creationId xmlns:a16="http://schemas.microsoft.com/office/drawing/2014/main" xmlns="" id="{F7B2750A-A8F4-4E94-904A-15048160B4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81" t="39342" b="38134"/>
          <a:stretch/>
        </p:blipFill>
        <p:spPr>
          <a:xfrm>
            <a:off x="687359" y="1745301"/>
            <a:ext cx="2775192" cy="138873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B1085381-F38C-4A31-B5AB-0CABEAEF96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4406" y="3657378"/>
            <a:ext cx="2915730" cy="13686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0B3EFCD-643D-4057-A9E6-8116B1E7115B}"/>
              </a:ext>
            </a:extLst>
          </p:cNvPr>
          <p:cNvSpPr txBox="1"/>
          <p:nvPr/>
        </p:nvSpPr>
        <p:spPr>
          <a:xfrm>
            <a:off x="3558668" y="3093599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C6B6F65C-79C2-4930-8A16-E95EC6494800}"/>
              </a:ext>
            </a:extLst>
          </p:cNvPr>
          <p:cNvSpPr txBox="1"/>
          <p:nvPr/>
        </p:nvSpPr>
        <p:spPr>
          <a:xfrm>
            <a:off x="3630477" y="4969762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0C773FD-0136-407C-B6AC-9743289F9AD1}"/>
              </a:ext>
            </a:extLst>
          </p:cNvPr>
          <p:cNvSpPr txBox="1"/>
          <p:nvPr/>
        </p:nvSpPr>
        <p:spPr>
          <a:xfrm>
            <a:off x="606356" y="5025986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42" name="그림 41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xmlns="" id="{9AADD311-22FE-46FD-8FA4-9D8538E15F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30477" y="1765429"/>
            <a:ext cx="2915730" cy="136860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AA591FDE-B70B-4F5F-9935-82763E56A8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30477" y="3641593"/>
            <a:ext cx="2915730" cy="1368608"/>
          </a:xfrm>
          <a:prstGeom prst="rect">
            <a:avLst/>
          </a:prstGeom>
        </p:spPr>
      </p:pic>
      <p:graphicFrame>
        <p:nvGraphicFramePr>
          <p:cNvPr id="51" name="표 12">
            <a:extLst>
              <a:ext uri="{FF2B5EF4-FFF2-40B4-BE49-F238E27FC236}">
                <a16:creationId xmlns:a16="http://schemas.microsoft.com/office/drawing/2014/main" xmlns="" id="{8585D85C-266D-435E-A32A-B11F634B9FC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xmlns="" val="2714699126"/>
              </p:ext>
            </p:extLst>
          </p:nvPr>
        </p:nvGraphicFramePr>
        <p:xfrm>
          <a:off x="6882059" y="1278655"/>
          <a:ext cx="4852743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53">
                  <a:extLst>
                    <a:ext uri="{9D8B030D-6E8A-4147-A177-3AD203B41FA5}">
                      <a16:colId xmlns:a16="http://schemas.microsoft.com/office/drawing/2014/main" xmlns="" val="1101265835"/>
                    </a:ext>
                  </a:extLst>
                </a:gridCol>
                <a:gridCol w="718833">
                  <a:extLst>
                    <a:ext uri="{9D8B030D-6E8A-4147-A177-3AD203B41FA5}">
                      <a16:colId xmlns:a16="http://schemas.microsoft.com/office/drawing/2014/main" xmlns="" val="2085689415"/>
                    </a:ext>
                  </a:extLst>
                </a:gridCol>
                <a:gridCol w="3686357">
                  <a:extLst>
                    <a:ext uri="{9D8B030D-6E8A-4147-A177-3AD203B41FA5}">
                      <a16:colId xmlns:a16="http://schemas.microsoft.com/office/drawing/2014/main" xmlns="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 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모든 동작을 일시적으로 정지 시키고 게임내 설정을 조정할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배경음악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효과음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조작 방식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진동 세기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조절 가능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게임내 객체의 동작이 정지 되었음을 배경을 흐리게 출력함으로 유저에게 알려줌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추적형 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와 인식 범위가 유저의 엄지를 추적해 따라 다니는 기능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조이스틱 조작에 익숙하지 않은 유저를 위한 방식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동적형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조작을 시작한 지점을 기준으로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출력되며 해당 지점을 기준으로 좌우 상하 조작을 인식하여 처리하게 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조이스틱 조작에 숙련도가 있는 유저를 위한 조작 방식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고정형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일반적인 </a:t>
                      </a:r>
                      <a:r>
                        <a:rPr lang="en-US" altLang="ko-KR" sz="1000" dirty="0"/>
                        <a:t>RPG </a:t>
                      </a:r>
                      <a:r>
                        <a:rPr lang="ko-KR" altLang="en-US" sz="1000" dirty="0"/>
                        <a:t>게임에서 사용하는 방식으로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지정된 위치에서 조작하지 않을 시 조작이 불가능한 방식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기존 콘솔 게임의 경험이 있는 유저의 경우 더 편리하게 사용할 수 있음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자유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이동을 세밀하게 조정할 수 있는 유저를 위한 캐릭터 이동 처리에 관한 설정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 이동의 경우 상하 좌우 대각선으로 만 캐릭터가 이동하기 때문에 세밀한 조작이 불가능</a:t>
                      </a:r>
                      <a:r>
                        <a:rPr lang="en-US" altLang="ko-KR" sz="1000" dirty="0"/>
                        <a:t> / </a:t>
                      </a:r>
                      <a:r>
                        <a:rPr lang="ko-KR" altLang="en-US" sz="1000" dirty="0"/>
                        <a:t>자유 이동의 경우 다른 </a:t>
                      </a:r>
                      <a:r>
                        <a:rPr lang="en-US" altLang="ko-KR" sz="1000" dirty="0"/>
                        <a:t>RPG</a:t>
                      </a:r>
                      <a:r>
                        <a:rPr lang="ko-KR" altLang="en-US" sz="1000" dirty="0"/>
                        <a:t>장르와 동일한 캐릭터 이동 처리가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9778500"/>
                  </a:ext>
                </a:extLst>
              </a:tr>
            </a:tbl>
          </a:graphicData>
        </a:graphic>
      </p:graphicFrame>
      <p:pic>
        <p:nvPicPr>
          <p:cNvPr id="55" name="그림 54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xmlns="" id="{0086E296-04C2-4FAD-90F4-86A35830A30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547" t="84534" r="52578" b="1758"/>
          <a:stretch/>
        </p:blipFill>
        <p:spPr>
          <a:xfrm>
            <a:off x="3620459" y="3617455"/>
            <a:ext cx="485777" cy="458815"/>
          </a:xfrm>
          <a:prstGeom prst="rect">
            <a:avLst/>
          </a:prstGeom>
        </p:spPr>
      </p:pic>
      <p:pic>
        <p:nvPicPr>
          <p:cNvPr id="57" name="그림 56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xmlns="" id="{7FD9A530-C26D-48EB-B3E5-42E5319DD04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625" t="84534" r="52578" b="1758"/>
          <a:stretch/>
        </p:blipFill>
        <p:spPr>
          <a:xfrm>
            <a:off x="3622745" y="1765428"/>
            <a:ext cx="480256" cy="458815"/>
          </a:xfrm>
          <a:prstGeom prst="rect">
            <a:avLst/>
          </a:prstGeom>
        </p:spPr>
      </p:pic>
      <p:pic>
        <p:nvPicPr>
          <p:cNvPr id="59" name="그림 58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xmlns="" id="{A7D6D353-F7C2-4951-9328-C14793B6BAC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390" t="84534" r="52578" b="1758"/>
          <a:stretch/>
        </p:blipFill>
        <p:spPr>
          <a:xfrm>
            <a:off x="631473" y="3660971"/>
            <a:ext cx="496818" cy="458815"/>
          </a:xfrm>
          <a:prstGeom prst="rect">
            <a:avLst/>
          </a:prstGeom>
        </p:spPr>
      </p:pic>
      <p:pic>
        <p:nvPicPr>
          <p:cNvPr id="18" name="내용 개체 틀 29">
            <a:extLst>
              <a:ext uri="{FF2B5EF4-FFF2-40B4-BE49-F238E27FC236}">
                <a16:creationId xmlns:a16="http://schemas.microsoft.com/office/drawing/2014/main" xmlns="" id="{F4A47FB7-AB45-478F-8C4E-A487D134A14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233" t="57768" r="39814" b="38803"/>
          <a:stretch/>
        </p:blipFill>
        <p:spPr>
          <a:xfrm>
            <a:off x="2057394" y="5355902"/>
            <a:ext cx="690681" cy="628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65D92B0-6354-4AC6-808D-26C15C5F2334}"/>
              </a:ext>
            </a:extLst>
          </p:cNvPr>
          <p:cNvSpPr txBox="1"/>
          <p:nvPr/>
        </p:nvSpPr>
        <p:spPr>
          <a:xfrm>
            <a:off x="2757796" y="5691779"/>
            <a:ext cx="2864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캐릭터 이동 방식 설정</a:t>
            </a:r>
            <a:r>
              <a:rPr lang="en-US" altLang="ko-KR" sz="1200" dirty="0"/>
              <a:t>(8</a:t>
            </a:r>
            <a:r>
              <a:rPr lang="ko-KR" altLang="en-US" sz="1200" dirty="0"/>
              <a:t>면</a:t>
            </a:r>
            <a:r>
              <a:rPr lang="en-US" altLang="ko-KR" sz="1200" dirty="0"/>
              <a:t>/</a:t>
            </a:r>
            <a:r>
              <a:rPr lang="ko-KR" altLang="en-US" sz="1200" dirty="0"/>
              <a:t>자유 이동</a:t>
            </a:r>
            <a:r>
              <a:rPr lang="en-US" altLang="ko-KR" sz="1200" dirty="0"/>
              <a:t>)&gt;</a:t>
            </a:r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1657322-CC99-457A-B00A-081F8F2807B2}"/>
              </a:ext>
            </a:extLst>
          </p:cNvPr>
          <p:cNvSpPr/>
          <p:nvPr/>
        </p:nvSpPr>
        <p:spPr>
          <a:xfrm>
            <a:off x="1805528" y="2843183"/>
            <a:ext cx="549052" cy="2504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xmlns="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>
                <a:solidFill>
                  <a:schemeClr val="bg1"/>
                </a:solidFill>
              </a:rPr>
              <a:t>상세 분석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772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내용 개체 틀 33">
            <a:extLst>
              <a:ext uri="{FF2B5EF4-FFF2-40B4-BE49-F238E27FC236}">
                <a16:creationId xmlns:a16="http://schemas.microsoft.com/office/drawing/2014/main" xmlns="" id="{D81B9991-4882-448D-AABB-63874D8569A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xmlns="" val="1459288451"/>
              </p:ext>
            </p:extLst>
          </p:nvPr>
        </p:nvGraphicFramePr>
        <p:xfrm>
          <a:off x="457200" y="875638"/>
          <a:ext cx="5562600" cy="270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762800E-74FF-44C5-931A-4D67B6969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2848637"/>
            <a:ext cx="5562599" cy="343852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주로 게임을 플레이하는 연령대로 </a:t>
            </a:r>
            <a:r>
              <a:rPr lang="en-US" altLang="ko-KR" sz="1200" dirty="0"/>
              <a:t>10</a:t>
            </a:r>
            <a:r>
              <a:rPr lang="ko-KR" altLang="en-US" sz="1200" dirty="0"/>
              <a:t>대</a:t>
            </a:r>
            <a:r>
              <a:rPr lang="en-US" altLang="ko-KR" sz="1200" dirty="0"/>
              <a:t>~30</a:t>
            </a:r>
            <a:r>
              <a:rPr lang="ko-KR" altLang="en-US" sz="1200" dirty="0"/>
              <a:t>대임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10</a:t>
            </a:r>
            <a:r>
              <a:rPr lang="ko-KR" altLang="en-US" sz="1200" dirty="0"/>
              <a:t>대로 연령대가 내려갈 수록 </a:t>
            </a:r>
            <a:r>
              <a:rPr lang="en-US" altLang="ko-KR" sz="1200" dirty="0"/>
              <a:t>PC</a:t>
            </a:r>
            <a:r>
              <a:rPr lang="ko-KR" altLang="en-US" sz="1200" dirty="0"/>
              <a:t>게임에 이용률이 증가함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모바일 게임의 경우 </a:t>
            </a:r>
            <a:r>
              <a:rPr lang="en-US" altLang="ko-KR" sz="1200" dirty="0"/>
              <a:t>10</a:t>
            </a:r>
            <a:r>
              <a:rPr lang="ko-KR" altLang="en-US" sz="1200" dirty="0"/>
              <a:t>대</a:t>
            </a:r>
            <a:r>
              <a:rPr lang="en-US" altLang="ko-KR" sz="1200" dirty="0"/>
              <a:t>, 20</a:t>
            </a:r>
            <a:r>
              <a:rPr lang="ko-KR" altLang="en-US" sz="1200" dirty="0"/>
              <a:t>대</a:t>
            </a:r>
            <a:r>
              <a:rPr lang="en-US" altLang="ko-KR" sz="1200" dirty="0"/>
              <a:t>, 30</a:t>
            </a:r>
            <a:r>
              <a:rPr lang="ko-KR" altLang="en-US" sz="1200" dirty="0"/>
              <a:t>대의 이용률이 차이가 없음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30</a:t>
            </a:r>
            <a:r>
              <a:rPr lang="ko-KR" altLang="en-US" sz="1200" dirty="0"/>
              <a:t>대의 경우 콘솔 게임의 이용률이 다른 연령대에 비해 높음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주로 게임을 다운받게 되는 계기는 </a:t>
            </a:r>
            <a:r>
              <a:rPr lang="en-US" altLang="ko-KR" sz="1200" dirty="0"/>
              <a:t>10</a:t>
            </a:r>
            <a:r>
              <a:rPr lang="ko-KR" altLang="en-US" sz="1200" dirty="0"/>
              <a:t>대는 친구의 추천과 플레이 스토어 게임 순위권에 있는 게임을 선택하는 경향이 가장 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20</a:t>
            </a:r>
            <a:r>
              <a:rPr lang="ko-KR" altLang="en-US" sz="1200" dirty="0"/>
              <a:t>대 </a:t>
            </a:r>
            <a:r>
              <a:rPr lang="en-US" altLang="ko-KR" sz="1200" dirty="0"/>
              <a:t>30</a:t>
            </a:r>
            <a:r>
              <a:rPr lang="ko-KR" altLang="en-US" sz="1200" dirty="0"/>
              <a:t>대의 경우 친구의 영향 보다 직접 정보를 획득해 게임을 다운받게 되는 경우가 높음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사용자 분석</a:t>
            </a:r>
            <a:r>
              <a:rPr lang="en-US" altLang="ko-KR" sz="1400" dirty="0">
                <a:solidFill>
                  <a:schemeClr val="bg1"/>
                </a:solidFill>
              </a:rPr>
              <a:t>(2019</a:t>
            </a:r>
            <a:r>
              <a:rPr lang="ko-KR" altLang="en-US" sz="1400" dirty="0">
                <a:solidFill>
                  <a:schemeClr val="bg1"/>
                </a:solidFill>
              </a:rPr>
              <a:t>년 게임 이용자 실태 조사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" name="내용 개체 틀 20">
            <a:extLst>
              <a:ext uri="{FF2B5EF4-FFF2-40B4-BE49-F238E27FC236}">
                <a16:creationId xmlns:a16="http://schemas.microsoft.com/office/drawing/2014/main" xmlns="" id="{DF78B6EC-5FC1-4D7F-8B06-102C786AF0C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5824" y="3581400"/>
            <a:ext cx="4705352" cy="2705762"/>
          </a:xfrm>
        </p:spPr>
      </p:pic>
      <p:sp>
        <p:nvSpPr>
          <p:cNvPr id="29" name="내용 개체 틀 2">
            <a:extLst>
              <a:ext uri="{FF2B5EF4-FFF2-40B4-BE49-F238E27FC236}">
                <a16:creationId xmlns:a16="http://schemas.microsoft.com/office/drawing/2014/main" xmlns="" id="{3447C939-DC8B-48F6-8FC7-CE3B949B50A3}"/>
              </a:ext>
            </a:extLst>
          </p:cNvPr>
          <p:cNvSpPr txBox="1">
            <a:spLocks/>
          </p:cNvSpPr>
          <p:nvPr/>
        </p:nvSpPr>
        <p:spPr>
          <a:xfrm>
            <a:off x="6172199" y="1323313"/>
            <a:ext cx="5562599" cy="15246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목적</a:t>
            </a:r>
            <a:r>
              <a:rPr lang="en-US" altLang="ko-KR" sz="1400" b="1" dirty="0"/>
              <a:t>&gt;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좀 더 효과적인 </a:t>
            </a:r>
            <a:r>
              <a:rPr lang="en-US" altLang="ko-KR" sz="1200" dirty="0"/>
              <a:t>UI </a:t>
            </a:r>
            <a:r>
              <a:rPr lang="ko-KR" altLang="en-US" sz="1200" dirty="0"/>
              <a:t>설계를 위해 예상 이용자를 직접 만들어 보는 페르소나 제작을 시도</a:t>
            </a:r>
            <a:endParaRPr lang="en-US" altLang="ko-KR" sz="1200" dirty="0"/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분석 자료를 통해 페르소나 제작에 활용할 정보를 수집하기 위한 작업</a:t>
            </a:r>
            <a:endParaRPr lang="en-US" altLang="ko-KR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9986009B-9E9C-40F6-BEC3-62E4527E2A6C}"/>
              </a:ext>
            </a:extLst>
          </p:cNvPr>
          <p:cNvSpPr/>
          <p:nvPr/>
        </p:nvSpPr>
        <p:spPr>
          <a:xfrm>
            <a:off x="2111374" y="1437944"/>
            <a:ext cx="1774825" cy="17434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C6537987-2502-432F-B247-89AEBA5AEBF9}"/>
              </a:ext>
            </a:extLst>
          </p:cNvPr>
          <p:cNvSpPr/>
          <p:nvPr/>
        </p:nvSpPr>
        <p:spPr>
          <a:xfrm>
            <a:off x="2393950" y="5133975"/>
            <a:ext cx="730250" cy="3714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1D1ED193-5037-479D-88B9-BCB11ACC8365}"/>
              </a:ext>
            </a:extLst>
          </p:cNvPr>
          <p:cNvCxnSpPr/>
          <p:nvPr/>
        </p:nvCxnSpPr>
        <p:spPr>
          <a:xfrm flipV="1">
            <a:off x="2035174" y="1437944"/>
            <a:ext cx="0" cy="149575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80778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12683</TotalTime>
  <Words>3855</Words>
  <Application>Microsoft Office PowerPoint</Application>
  <PresentationFormat>사용자 지정</PresentationFormat>
  <Paragraphs>921</Paragraphs>
  <Slides>31</Slides>
  <Notes>6</Notes>
  <HiddenSlides>3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직관적이고 편리한 UI를 위한 기획서</vt:lpstr>
      <vt:lpstr>버전 관리</vt:lpstr>
      <vt:lpstr>피드백(부족한 점) 관리(해결한 것은 지워야됨)</vt:lpstr>
      <vt:lpstr>슬라이드 4</vt:lpstr>
      <vt:lpstr>슬라이드 5</vt:lpstr>
      <vt:lpstr>슬라이드 6</vt:lpstr>
      <vt:lpstr>슬라이드 7</vt:lpstr>
      <vt:lpstr>상세 분석</vt:lpstr>
      <vt:lpstr>사용자 분석(2019년 게임 이용자 실태 조사)</vt:lpstr>
      <vt:lpstr>페르소나 설정 및 분석</vt:lpstr>
      <vt:lpstr>페르소나 설정 및 분석</vt:lpstr>
      <vt:lpstr>페르소나 설정 및 분석</vt:lpstr>
      <vt:lpstr>파일 작명 규칙</vt:lpstr>
      <vt:lpstr>참고 자료</vt:lpstr>
      <vt:lpstr>버튼 UI 기획</vt:lpstr>
      <vt:lpstr>세부 사항 기획</vt:lpstr>
      <vt:lpstr>세부 UI 분석</vt:lpstr>
      <vt:lpstr>세부 UI 분석</vt:lpstr>
      <vt:lpstr>세부 UI 분석</vt:lpstr>
      <vt:lpstr>세부 UI 분석</vt:lpstr>
      <vt:lpstr>세부 UI 분석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레이어 설명과 전체 씬 흐름</vt:lpstr>
      <vt:lpstr>조작방식 기획</vt:lpstr>
      <vt:lpstr>조작방식 기획</vt:lpstr>
      <vt:lpstr>조작방식 기획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Windows 사용자</cp:lastModifiedBy>
  <cp:revision>622</cp:revision>
  <dcterms:created xsi:type="dcterms:W3CDTF">2019-10-07T05:13:37Z</dcterms:created>
  <dcterms:modified xsi:type="dcterms:W3CDTF">2019-12-08T05:49:18Z</dcterms:modified>
</cp:coreProperties>
</file>